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301" r:id="rId15"/>
    <p:sldId id="294" r:id="rId16"/>
    <p:sldId id="265" r:id="rId17"/>
    <p:sldId id="292" r:id="rId18"/>
    <p:sldId id="288" r:id="rId19"/>
    <p:sldId id="283" r:id="rId20"/>
    <p:sldId id="284" r:id="rId21"/>
    <p:sldId id="285" r:id="rId22"/>
    <p:sldId id="291" r:id="rId23"/>
    <p:sldId id="293" r:id="rId24"/>
    <p:sldId id="300" r:id="rId25"/>
    <p:sldId id="286" r:id="rId26"/>
    <p:sldId id="281" r:id="rId27"/>
    <p:sldId id="280" r:id="rId28"/>
    <p:sldId id="290" r:id="rId29"/>
    <p:sldId id="287" r:id="rId30"/>
    <p:sldId id="297" r:id="rId31"/>
    <p:sldId id="295" r:id="rId32"/>
    <p:sldId id="296" r:id="rId33"/>
    <p:sldId id="298" r:id="rId34"/>
    <p:sldId id="289" r:id="rId35"/>
    <p:sldId id="299" r:id="rId36"/>
    <p:sldId id="302" r:id="rId37"/>
    <p:sldId id="277" r:id="rId38"/>
    <p:sldId id="266" r:id="rId39"/>
    <p:sldId id="267" r:id="rId40"/>
    <p:sldId id="269" r:id="rId41"/>
    <p:sldId id="268" r:id="rId42"/>
    <p:sldId id="270" r:id="rId43"/>
    <p:sldId id="272" r:id="rId44"/>
    <p:sldId id="271" r:id="rId45"/>
    <p:sldId id="261" r:id="rId46"/>
    <p:sldId id="27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i T"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varScale="1">
        <p:scale>
          <a:sx n="81" d="100"/>
          <a:sy n="81" d="100"/>
        </p:scale>
        <p:origin x="126"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19/07/2024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algorithm is just a set of steps you need to follow in order to achieve a result. Humans have used them for thousands of years and nature has evolved them because they work. It’s an abstract and loose concept and it’s hard to say what is and is not an algorithm sometimes.</a:t>
            </a:r>
          </a:p>
          <a:p>
            <a:endParaRPr lang="en-GB" dirty="0"/>
          </a:p>
          <a:p>
            <a:r>
              <a:rPr lang="en-GB" dirty="0"/>
              <a:t>But in science and technology certain types of algorithms seem to appear again and again. It’s an enormous field, even bigger than learning programming languages.</a:t>
            </a:r>
          </a:p>
          <a:p>
            <a:endParaRPr lang="en-GB" dirty="0"/>
          </a:p>
          <a:p>
            <a:r>
              <a:rPr lang="en-GB" dirty="0"/>
              <a:t>This is a general introduction to algorithms, as they relate to IT.</a:t>
            </a:r>
          </a:p>
          <a:p>
            <a:endParaRPr lang="en-GB" dirty="0"/>
          </a:p>
          <a:p>
            <a:r>
              <a:rPr lang="en-GB" dirty="0"/>
              <a:t>You already know about algorithms with the coding experience and the life experiences you have</a:t>
            </a:r>
          </a:p>
          <a:p>
            <a:endParaRPr lang="en-GB" dirty="0"/>
          </a:p>
          <a:p>
            <a:r>
              <a:rPr lang="en-GB" dirty="0"/>
              <a:t>What’s missing is maybe the theory behind the experience</a:t>
            </a:r>
          </a:p>
          <a:p>
            <a:endParaRPr lang="en-GB" dirty="0"/>
          </a:p>
          <a:p>
            <a:r>
              <a:rPr lang="en-GB" dirty="0"/>
              <a:t>We’ll put some structure on that knowledge, add some vocabulary to your CV and your conversational skills with an interviewer or a colleague</a:t>
            </a:r>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middle equation is an example of a pricing formula</a:t>
            </a:r>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057646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Responsive</a:t>
            </a:r>
            <a:r>
              <a:rPr lang="en-GB"/>
              <a:t> algorithm</a:t>
            </a:r>
            <a:endParaRPr lang="en-GB" dirty="0"/>
          </a:p>
          <a:p>
            <a:endParaRPr lang="en-GB" dirty="0"/>
          </a:p>
          <a:p>
            <a:r>
              <a:rPr lang="en-GB"/>
              <a:t>Control algorithm with feedback</a:t>
            </a:r>
            <a:endParaRPr lang="en-GB" dirty="0"/>
          </a:p>
          <a:p>
            <a:endParaRPr lang="en-GB" dirty="0"/>
          </a:p>
          <a:p>
            <a:r>
              <a:rPr lang="en-GB"/>
              <a:t>Swarming algorithm – code is in the individual, rather than the whole system. In fact the galaxy is controlled by laws of physics</a:t>
            </a:r>
            <a:endParaRPr lang="en-GB" dirty="0"/>
          </a:p>
          <a:p>
            <a:endParaRPr lang="en-GB" dirty="0"/>
          </a:p>
          <a:p>
            <a:r>
              <a:rPr lang="en-GB"/>
              <a:t>Flash crash 2010</a:t>
            </a:r>
            <a:endParaRPr lang="en-GB" dirty="0"/>
          </a:p>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319698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Whiteboard exercise – try Microsoft Whiteboard</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a:t>
            </a:r>
          </a:p>
          <a:p>
            <a:r>
              <a:rPr lang="en-GB" dirty="0"/>
              <a:t>Scan</a:t>
            </a:r>
          </a:p>
          <a:p>
            <a:r>
              <a:rPr lang="en-GB" dirty="0"/>
              <a:t>Fetch item weight and price</a:t>
            </a:r>
          </a:p>
          <a:p>
            <a:r>
              <a:rPr lang="en-GB" dirty="0"/>
              <a:t>Update expected weight</a:t>
            </a:r>
          </a:p>
          <a:p>
            <a:r>
              <a:rPr lang="en-GB" dirty="0"/>
              <a:t>“Place bag in bagging area”</a:t>
            </a:r>
          </a:p>
          <a:p>
            <a:r>
              <a:rPr lang="en-GB" dirty="0"/>
              <a:t>&lt;-</a:t>
            </a:r>
          </a:p>
          <a:p>
            <a:r>
              <a:rPr lang="en-GB" dirty="0"/>
              <a:t>IDLE wait for item</a:t>
            </a:r>
          </a:p>
          <a:p>
            <a:r>
              <a:rPr lang="en-GB" dirty="0"/>
              <a:t>Weight matches?</a:t>
            </a:r>
          </a:p>
          <a:p>
            <a:r>
              <a:rPr lang="en-GB" dirty="0"/>
              <a:t>N: loop</a:t>
            </a:r>
          </a:p>
          <a:p>
            <a:r>
              <a:rPr lang="en-GB" dirty="0"/>
              <a:t>Y: Update bill</a:t>
            </a:r>
          </a:p>
          <a:p>
            <a:r>
              <a:rPr lang="en-GB" dirty="0"/>
              <a:t>Home</a:t>
            </a:r>
          </a:p>
          <a:p>
            <a:endParaRPr lang="en-GB" dirty="0"/>
          </a:p>
          <a:p>
            <a:r>
              <a:rPr lang="en-GB" dirty="0"/>
              <a:t>Right</a:t>
            </a:r>
          </a:p>
          <a:p>
            <a:r>
              <a:rPr lang="en-GB" dirty="0"/>
              <a:t>Weigh</a:t>
            </a:r>
          </a:p>
          <a:p>
            <a:r>
              <a:rPr lang="en-GB" dirty="0"/>
              <a:t>Weight matches?</a:t>
            </a:r>
          </a:p>
          <a:p>
            <a:r>
              <a:rPr lang="en-GB" dirty="0"/>
              <a:t>N: Unexpected item in bagging area</a:t>
            </a:r>
          </a:p>
          <a:p>
            <a:r>
              <a:rPr lang="en-GB" dirty="0"/>
              <a:t>  IDLE Wait for item removal</a:t>
            </a:r>
          </a:p>
          <a:p>
            <a:r>
              <a:rPr lang="en-GB" dirty="0"/>
              <a:t>  loop</a:t>
            </a:r>
          </a:p>
          <a:p>
            <a:r>
              <a:rPr lang="en-GB" dirty="0"/>
              <a:t>Y: Home</a:t>
            </a:r>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1063144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would the audience answer the question? It could be right at any given level of detail.</a:t>
            </a:r>
          </a:p>
          <a:p>
            <a:endParaRPr lang="en-GB" dirty="0"/>
          </a:p>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similar to how you could sort a hand of cards.</a:t>
            </a:r>
          </a:p>
          <a:p>
            <a:endParaRPr lang="en-GB" dirty="0"/>
          </a:p>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play animation first</a:t>
            </a:r>
          </a:p>
          <a:p>
            <a:endParaRPr lang="en-GB" dirty="0"/>
          </a:p>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Shuffle</a:t>
            </a:r>
          </a:p>
          <a:p>
            <a:r>
              <a:rPr lang="en-GB" dirty="0"/>
              <a:t>Deal out 5(10, 15, 20) cards face down</a:t>
            </a:r>
          </a:p>
          <a:p>
            <a:r>
              <a:rPr lang="en-GB" dirty="0"/>
              <a:t>You will time how long it takes to sort them:</a:t>
            </a:r>
          </a:p>
          <a:p>
            <a:r>
              <a:rPr lang="en-GB" dirty="0"/>
              <a:t>  only allowed to use two hands</a:t>
            </a:r>
          </a:p>
          <a:p>
            <a:r>
              <a:rPr lang="en-GB" dirty="0"/>
              <a:t>  cards cannot be put down on the table</a:t>
            </a:r>
          </a:p>
          <a:p>
            <a:r>
              <a:rPr lang="en-GB" dirty="0"/>
              <a:t>When clock starts:</a:t>
            </a:r>
          </a:p>
          <a:p>
            <a:r>
              <a:rPr lang="en-GB" dirty="0"/>
              <a:t>  pick up cards and sort them</a:t>
            </a:r>
          </a:p>
          <a:p>
            <a:r>
              <a:rPr lang="en-GB" dirty="0"/>
              <a:t>Look at time when finished and remember it</a:t>
            </a:r>
          </a:p>
          <a:p>
            <a:endParaRPr lang="en-GB" dirty="0"/>
          </a:p>
          <a:p>
            <a:r>
              <a:rPr lang="en-GB" dirty="0"/>
              <a:t>Got to other screen with Excel and Stopwatch</a:t>
            </a:r>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2743292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26</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28</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32</a:t>
            </a:fld>
            <a:endParaRPr lang="en-GB"/>
          </a:p>
        </p:txBody>
      </p:sp>
    </p:spTree>
    <p:extLst>
      <p:ext uri="{BB962C8B-B14F-4D97-AF65-F5344CB8AC3E}">
        <p14:creationId xmlns:p14="http://schemas.microsoft.com/office/powerpoint/2010/main" val="888830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34</a:t>
            </a:fld>
            <a:endParaRPr lang="en-GB"/>
          </a:p>
        </p:txBody>
      </p:sp>
    </p:spTree>
    <p:extLst>
      <p:ext uri="{BB962C8B-B14F-4D97-AF65-F5344CB8AC3E}">
        <p14:creationId xmlns:p14="http://schemas.microsoft.com/office/powerpoint/2010/main" val="285416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endParaRPr lang="en-GB" dirty="0"/>
          </a:p>
          <a:p>
            <a:r>
              <a:rPr lang="en-GB" dirty="0"/>
              <a:t>We need to understand that even though libraries are created to be easy to use, that doesn’t mean there’s no need to understand what is happening under the hood.</a:t>
            </a:r>
          </a:p>
          <a:p>
            <a:endParaRPr lang="en-GB" dirty="0"/>
          </a:p>
          <a:p>
            <a:r>
              <a:rPr lang="en-GB" dirty="0"/>
              <a:t>Why? Because we are engineers, We are not users.</a:t>
            </a:r>
          </a:p>
          <a:p>
            <a:endParaRPr lang="en-GB" dirty="0"/>
          </a:p>
          <a:p>
            <a:r>
              <a:rPr lang="en-GB" dirty="0"/>
              <a:t>We need to understand how the engine works. What makes it perform well or badly. What are the conditions in which it’s designed to work.</a:t>
            </a:r>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37</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workshops aim to convert you from being programmers who USE packages and libraries into developers with a more holistic understanding of how they work and how they behave.</a:t>
            </a:r>
          </a:p>
          <a:p>
            <a:endParaRPr lang="en-GB" dirty="0"/>
          </a:p>
          <a:p>
            <a:r>
              <a:rPr lang="en-GB" dirty="0"/>
              <a:t>With a deeper understanding of how algorithms in libraries work, you will be able to:</a:t>
            </a:r>
          </a:p>
          <a:p>
            <a:pPr marL="171450" indent="-171450">
              <a:buFont typeface="Arial" panose="020B0604020202020204" pitchFamily="34" charset="0"/>
              <a:buChar char="•"/>
            </a:pPr>
            <a:r>
              <a:rPr lang="en-GB" dirty="0"/>
              <a:t>Solve problems independently</a:t>
            </a:r>
          </a:p>
          <a:p>
            <a:pPr marL="171450" indent="-171450">
              <a:buFont typeface="Arial" panose="020B0604020202020204" pitchFamily="34" charset="0"/>
              <a:buChar char="•"/>
            </a:pPr>
            <a:r>
              <a:rPr lang="en-GB" dirty="0"/>
              <a:t>Make design choices rather than following another analyst’s design</a:t>
            </a:r>
          </a:p>
          <a:p>
            <a:pPr marL="171450" indent="-171450">
              <a:buFont typeface="Arial" panose="020B0604020202020204" pitchFamily="34" charset="0"/>
              <a:buChar char="•"/>
            </a:pPr>
            <a:r>
              <a:rPr lang="en-GB" dirty="0"/>
              <a:t>Have more responsibility and control in the team (the other stack)</a:t>
            </a:r>
          </a:p>
          <a:p>
            <a:pPr>
              <a:buFont typeface="Arial" panose="020B0604020202020204" pitchFamily="34" charset="0"/>
              <a:buNone/>
            </a:pPr>
            <a:endParaRPr lang="en-GB" dirty="0"/>
          </a:p>
          <a:p>
            <a:pPr>
              <a:buFont typeface="Arial" panose="020B0604020202020204" pitchFamily="34" charset="0"/>
              <a:buNone/>
            </a:pPr>
            <a:r>
              <a:rPr lang="en-GB" dirty="0"/>
              <a:t>Your CV will contain phrases like: “good understanding of computer science concepts such as sorting algorithms and data structures”</a:t>
            </a:r>
          </a:p>
          <a:p>
            <a:pPr>
              <a:buFont typeface="Arial" panose="020B0604020202020204" pitchFamily="34" charset="0"/>
              <a:buNone/>
            </a:pPr>
            <a:endParaRPr lang="en-GB" dirty="0"/>
          </a:p>
          <a:p>
            <a:pPr>
              <a:buFont typeface="Arial" panose="020B0604020202020204" pitchFamily="34" charset="0"/>
              <a:buNone/>
            </a:pPr>
            <a:r>
              <a:rPr lang="en-GB" dirty="0"/>
              <a:t>Your interview experience will go something like: </a:t>
            </a:r>
          </a:p>
          <a:p>
            <a:pPr marL="171450" indent="-171450">
              <a:buFont typeface="Arial" panose="020B0604020202020204" pitchFamily="34" charset="0"/>
              <a:buChar char="•"/>
            </a:pPr>
            <a:r>
              <a:rPr lang="en-GB" dirty="0"/>
              <a:t>“What sorting algorithms do you know?”,</a:t>
            </a:r>
          </a:p>
          <a:p>
            <a:pPr marL="171450" indent="-171450">
              <a:buFont typeface="Arial" panose="020B0604020202020204" pitchFamily="34" charset="0"/>
              <a:buChar char="•"/>
            </a:pPr>
            <a:r>
              <a:rPr lang="en-GB" dirty="0"/>
              <a:t>“Well there’s insertions sort….there’s merge sort…”</a:t>
            </a:r>
          </a:p>
          <a:p>
            <a:pPr marL="171450" indent="-171450">
              <a:buFont typeface="Arial" panose="020B0604020202020204" pitchFamily="34" charset="0"/>
              <a:buChar char="•"/>
            </a:pPr>
            <a:r>
              <a:rPr lang="en-GB" dirty="0"/>
              <a:t>“Explain how insertion sort works”</a:t>
            </a:r>
          </a:p>
          <a:p>
            <a:pPr marL="171450" indent="-171450">
              <a:buFont typeface="Arial" panose="020B0604020202020204" pitchFamily="34" charset="0"/>
              <a:buChar char="•"/>
            </a:pPr>
            <a:r>
              <a:rPr lang="en-GB" dirty="0"/>
              <a:t>“Yes of course…..”</a:t>
            </a:r>
          </a:p>
          <a:p>
            <a:pPr marL="171450" indent="-171450">
              <a:buFont typeface="Arial" panose="020B0604020202020204" pitchFamily="34" charset="0"/>
              <a:buChar char="•"/>
            </a:pPr>
            <a:r>
              <a:rPr lang="en-GB" dirty="0"/>
              <a:t>“Would you like me to explain….too?”</a:t>
            </a:r>
          </a:p>
          <a:p>
            <a:pPr>
              <a:buFont typeface="Arial" panose="020B0604020202020204" pitchFamily="34" charset="0"/>
              <a:buNone/>
            </a:pPr>
            <a:r>
              <a:rPr lang="en-GB" dirty="0"/>
              <a:t>You won’t be on the defensive</a:t>
            </a:r>
          </a:p>
          <a:p>
            <a:pPr>
              <a:buFont typeface="Arial" panose="020B0604020202020204" pitchFamily="34" charset="0"/>
              <a:buNone/>
            </a:pPr>
            <a:endParaRPr lang="en-GB" dirty="0"/>
          </a:p>
          <a:p>
            <a:pPr>
              <a:buFont typeface="Arial" panose="020B0604020202020204" pitchFamily="34" charset="0"/>
              <a:buNone/>
            </a:pPr>
            <a:r>
              <a:rPr lang="en-GB" dirty="0"/>
              <a:t>But why do we need to know them once we got the job – there are standard libraries</a:t>
            </a:r>
          </a:p>
          <a:p>
            <a:endParaRPr lang="en-GB" dirty="0"/>
          </a:p>
          <a:p>
            <a:r>
              <a:rPr lang="en-GB" dirty="0"/>
              <a:t>Standard libraries are getting better and better, but to be easy to use they have to be simple to call and general.  So, they have to make compromises. </a:t>
            </a:r>
          </a:p>
          <a:p>
            <a:endParaRPr lang="en-GB" dirty="0"/>
          </a:p>
          <a:p>
            <a:r>
              <a:rPr lang="en-GB" dirty="0"/>
              <a:t>General solutions in general can’t be good at everything, and there will be edge cases where the general solution could be replaced by a simpler solution that is:</a:t>
            </a:r>
          </a:p>
          <a:p>
            <a:pPr marL="171450" indent="-171450">
              <a:buFont typeface="Arial" panose="020B0604020202020204" pitchFamily="34" charset="0"/>
              <a:buChar char="•"/>
            </a:pPr>
            <a:r>
              <a:rPr lang="en-GB" dirty="0"/>
              <a:t>efficient</a:t>
            </a:r>
          </a:p>
          <a:p>
            <a:pPr marL="171450" indent="-171450">
              <a:buFont typeface="Arial" panose="020B0604020202020204" pitchFamily="34" charset="0"/>
              <a:buChar char="•"/>
            </a:pPr>
            <a:r>
              <a:rPr lang="en-GB" dirty="0"/>
              <a:t>Has no external dependencies</a:t>
            </a:r>
          </a:p>
          <a:p>
            <a:pPr marL="171450" indent="-171450">
              <a:buFont typeface="Arial" panose="020B0604020202020204" pitchFamily="34" charset="0"/>
              <a:buChar char="•"/>
            </a:pPr>
            <a:r>
              <a:rPr lang="en-GB" dirty="0"/>
              <a:t>and easy to maintain.</a:t>
            </a:r>
          </a:p>
          <a:p>
            <a:endParaRPr lang="en-GB" dirty="0"/>
          </a:p>
          <a:p>
            <a:r>
              <a:rPr lang="en-GB" dirty="0"/>
              <a:t>You will very rarely have to implement many of these algorithms, but that doesn’t mean it’s not useful to understand them.</a:t>
            </a:r>
          </a:p>
          <a:p>
            <a:endParaRPr lang="en-GB" dirty="0"/>
          </a:p>
          <a:p>
            <a:r>
              <a:rPr lang="en-GB" dirty="0"/>
              <a:t>Example:</a:t>
            </a:r>
          </a:p>
          <a:p>
            <a:r>
              <a:rPr lang="en-GB" dirty="0"/>
              <a:t>If you had to sort a list of a billion Booleans, you wouldn’t just create an array of them and pass them into sort.</a:t>
            </a:r>
          </a:p>
          <a:p>
            <a:r>
              <a:rPr lang="en-GB" dirty="0"/>
              <a:t>Just count the ones and count the zeros.</a:t>
            </a:r>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numerically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a:t>
            </a:r>
            <a:r>
              <a:rPr lang="en-GB"/>
              <a:t> are a standalone concept.</a:t>
            </a:r>
            <a:endParaRPr lang="en-GB" dirty="0"/>
          </a:p>
          <a:p>
            <a:endParaRPr lang="en-GB" dirty="0"/>
          </a:p>
          <a:p>
            <a:r>
              <a:rPr lang="en-GB"/>
              <a:t>Learning </a:t>
            </a:r>
            <a:r>
              <a:rPr lang="en-GB" dirty="0"/>
              <a:t>algorithms are more tangible than keywords and commands.</a:t>
            </a:r>
          </a:p>
          <a:p>
            <a:endParaRPr lang="en-GB" dirty="0"/>
          </a:p>
          <a:p>
            <a:r>
              <a:rPr lang="en-GB"/>
              <a:t>You </a:t>
            </a:r>
            <a:r>
              <a:rPr lang="en-GB" dirty="0"/>
              <a:t>might find that you find it easier to think about algorithms than programming. Learning one helps the other, it doesn’t need to be one after the other.</a:t>
            </a:r>
          </a:p>
          <a:p>
            <a:endParaRPr lang="en-GB" dirty="0"/>
          </a:p>
          <a:p>
            <a:r>
              <a:rPr lang="en-GB"/>
              <a:t>Half of my job switches I didn’t know the required programming language. (you need to know </a:t>
            </a:r>
            <a:r>
              <a:rPr lang="en-GB" dirty="0"/>
              <a:t>at</a:t>
            </a:r>
            <a:r>
              <a:rPr lang="en-GB"/>
              <a:t> least ONE already though!) </a:t>
            </a:r>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Precision in language is a feature of ANY profession anyway</a:t>
            </a:r>
          </a:p>
          <a:p>
            <a:endParaRPr lang="en-GB" dirty="0"/>
          </a:p>
          <a:p>
            <a:r>
              <a:rPr lang="en-GB" dirty="0"/>
              <a:t>Do you need an explanation of difference between imperative and declarative?</a:t>
            </a:r>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19/07/2024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19/07/2024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github.com/wai-t/CompSci/blob/main/ComputerScience/Algorithms_Intro/rock_paper_scissors.j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7C7E-2D43-29A7-70A0-C56A4CCCB728}"/>
              </a:ext>
            </a:extLst>
          </p:cNvPr>
          <p:cNvSpPr>
            <a:spLocks noGrp="1"/>
          </p:cNvSpPr>
          <p:nvPr>
            <p:ph type="title"/>
          </p:nvPr>
        </p:nvSpPr>
        <p:spPr>
          <a:xfrm>
            <a:off x="533400" y="308680"/>
            <a:ext cx="10515600" cy="1325563"/>
          </a:xfrm>
        </p:spPr>
        <p:txBody>
          <a:bodyPr/>
          <a:lstStyle/>
          <a:p>
            <a:r>
              <a:rPr lang="en-GB" dirty="0"/>
              <a:t>Bluetooth LE</a:t>
            </a:r>
          </a:p>
        </p:txBody>
      </p:sp>
      <p:grpSp>
        <p:nvGrpSpPr>
          <p:cNvPr id="19" name="Group 18">
            <a:extLst>
              <a:ext uri="{FF2B5EF4-FFF2-40B4-BE49-F238E27FC236}">
                <a16:creationId xmlns:a16="http://schemas.microsoft.com/office/drawing/2014/main" id="{F41084A3-7F5F-FE33-04C9-A308D121AADE}"/>
              </a:ext>
            </a:extLst>
          </p:cNvPr>
          <p:cNvGrpSpPr/>
          <p:nvPr/>
        </p:nvGrpSpPr>
        <p:grpSpPr>
          <a:xfrm>
            <a:off x="2723246" y="2611054"/>
            <a:ext cx="9255190" cy="3891744"/>
            <a:chOff x="1004812" y="1368878"/>
            <a:chExt cx="9255190" cy="3891744"/>
          </a:xfrm>
        </p:grpSpPr>
        <p:pic>
          <p:nvPicPr>
            <p:cNvPr id="7" name="Picture 6">
              <a:extLst>
                <a:ext uri="{FF2B5EF4-FFF2-40B4-BE49-F238E27FC236}">
                  <a16:creationId xmlns:a16="http://schemas.microsoft.com/office/drawing/2014/main" id="{1E699369-C7EC-0845-16C1-F0340F2437BF}"/>
                </a:ext>
              </a:extLst>
            </p:cNvPr>
            <p:cNvPicPr>
              <a:picLocks noChangeAspect="1"/>
            </p:cNvPicPr>
            <p:nvPr/>
          </p:nvPicPr>
          <p:blipFill>
            <a:blip r:embed="rId3"/>
            <a:stretch>
              <a:fillRect/>
            </a:stretch>
          </p:blipFill>
          <p:spPr>
            <a:xfrm>
              <a:off x="1004812" y="2652889"/>
              <a:ext cx="9255190" cy="2607733"/>
            </a:xfrm>
            <a:prstGeom prst="rect">
              <a:avLst/>
            </a:prstGeom>
          </p:spPr>
        </p:pic>
        <p:sp>
          <p:nvSpPr>
            <p:cNvPr id="8" name="Arrow: Curved Down 7">
              <a:extLst>
                <a:ext uri="{FF2B5EF4-FFF2-40B4-BE49-F238E27FC236}">
                  <a16:creationId xmlns:a16="http://schemas.microsoft.com/office/drawing/2014/main" id="{585658D0-DD94-A126-A9A4-9744C9F80E5D}"/>
                </a:ext>
              </a:extLst>
            </p:cNvPr>
            <p:cNvSpPr/>
            <p:nvPr/>
          </p:nvSpPr>
          <p:spPr>
            <a:xfrm>
              <a:off x="2709332" y="2325511"/>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Arrow: Curved Down 10">
              <a:extLst>
                <a:ext uri="{FF2B5EF4-FFF2-40B4-BE49-F238E27FC236}">
                  <a16:creationId xmlns:a16="http://schemas.microsoft.com/office/drawing/2014/main" id="{A2243FC4-9DB9-59D8-76AB-D308501281F6}"/>
                </a:ext>
              </a:extLst>
            </p:cNvPr>
            <p:cNvSpPr/>
            <p:nvPr/>
          </p:nvSpPr>
          <p:spPr>
            <a:xfrm>
              <a:off x="4035777" y="2342444"/>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Curved Down 11">
              <a:extLst>
                <a:ext uri="{FF2B5EF4-FFF2-40B4-BE49-F238E27FC236}">
                  <a16:creationId xmlns:a16="http://schemas.microsoft.com/office/drawing/2014/main" id="{AB6360B7-EB9D-393D-45EF-BA47C7A4A6D5}"/>
                </a:ext>
              </a:extLst>
            </p:cNvPr>
            <p:cNvSpPr/>
            <p:nvPr/>
          </p:nvSpPr>
          <p:spPr>
            <a:xfrm>
              <a:off x="5356576" y="2342444"/>
              <a:ext cx="1343379" cy="38382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TextBox 12">
              <a:extLst>
                <a:ext uri="{FF2B5EF4-FFF2-40B4-BE49-F238E27FC236}">
                  <a16:creationId xmlns:a16="http://schemas.microsoft.com/office/drawing/2014/main" id="{8B2D8793-E23D-3501-670B-6E10912D584F}"/>
                </a:ext>
              </a:extLst>
            </p:cNvPr>
            <p:cNvSpPr txBox="1"/>
            <p:nvPr/>
          </p:nvSpPr>
          <p:spPr>
            <a:xfrm>
              <a:off x="1853104" y="1368878"/>
              <a:ext cx="3239911" cy="923330"/>
            </a:xfrm>
            <a:prstGeom prst="rect">
              <a:avLst/>
            </a:prstGeom>
            <a:noFill/>
          </p:spPr>
          <p:txBody>
            <a:bodyPr wrap="square" rtlCol="0">
              <a:spAutoFit/>
            </a:bodyPr>
            <a:lstStyle/>
            <a:p>
              <a:r>
                <a:rPr lang="en-GB" dirty="0"/>
                <a:t>Device pairs synchronise hops to avoid interference with other devices in the area, </a:t>
              </a:r>
              <a:r>
                <a:rPr lang="en-GB" dirty="0" err="1"/>
                <a:t>incl</a:t>
              </a:r>
              <a:r>
                <a:rPr lang="en-GB" dirty="0"/>
                <a:t> Wi-Fi</a:t>
              </a:r>
            </a:p>
          </p:txBody>
        </p:sp>
        <p:sp>
          <p:nvSpPr>
            <p:cNvPr id="17" name="TextBox 16">
              <a:extLst>
                <a:ext uri="{FF2B5EF4-FFF2-40B4-BE49-F238E27FC236}">
                  <a16:creationId xmlns:a16="http://schemas.microsoft.com/office/drawing/2014/main" id="{01B0DDE9-EC6B-6DAA-1905-DEDDF126F646}"/>
                </a:ext>
              </a:extLst>
            </p:cNvPr>
            <p:cNvSpPr txBox="1"/>
            <p:nvPr/>
          </p:nvSpPr>
          <p:spPr>
            <a:xfrm>
              <a:off x="6942667" y="1377244"/>
              <a:ext cx="2799645" cy="1477328"/>
            </a:xfrm>
            <a:prstGeom prst="rect">
              <a:avLst/>
            </a:prstGeom>
            <a:noFill/>
          </p:spPr>
          <p:txBody>
            <a:bodyPr wrap="square" rtlCol="0">
              <a:spAutoFit/>
            </a:bodyPr>
            <a:lstStyle/>
            <a:p>
              <a:r>
                <a:rPr lang="en-GB" dirty="0"/>
                <a:t>On connect, a hop size N is agreed. They use 37 channels (a prime number). Why a prime number?</a:t>
              </a:r>
            </a:p>
          </p:txBody>
        </p:sp>
      </p:grpSp>
      <p:sp>
        <p:nvSpPr>
          <p:cNvPr id="53" name="TextBox 52">
            <a:extLst>
              <a:ext uri="{FF2B5EF4-FFF2-40B4-BE49-F238E27FC236}">
                <a16:creationId xmlns:a16="http://schemas.microsoft.com/office/drawing/2014/main" id="{194B9793-C855-687B-4429-CABFD3749466}"/>
              </a:ext>
            </a:extLst>
          </p:cNvPr>
          <p:cNvSpPr txBox="1"/>
          <p:nvPr/>
        </p:nvSpPr>
        <p:spPr>
          <a:xfrm>
            <a:off x="570016" y="2637998"/>
            <a:ext cx="2731324" cy="830997"/>
          </a:xfrm>
          <a:prstGeom prst="rect">
            <a:avLst/>
          </a:prstGeom>
          <a:noFill/>
        </p:spPr>
        <p:txBody>
          <a:bodyPr wrap="square" rtlCol="0">
            <a:spAutoFit/>
          </a:bodyPr>
          <a:lstStyle/>
          <a:p>
            <a:r>
              <a:rPr lang="en-GB" sz="2400" dirty="0"/>
              <a:t>An algorithm to save power </a:t>
            </a:r>
          </a:p>
        </p:txBody>
      </p:sp>
      <p:grpSp>
        <p:nvGrpSpPr>
          <p:cNvPr id="65" name="Group 64">
            <a:extLst>
              <a:ext uri="{FF2B5EF4-FFF2-40B4-BE49-F238E27FC236}">
                <a16:creationId xmlns:a16="http://schemas.microsoft.com/office/drawing/2014/main" id="{A4EF8403-E814-F139-EBAF-9D716E48172E}"/>
              </a:ext>
            </a:extLst>
          </p:cNvPr>
          <p:cNvGrpSpPr/>
          <p:nvPr/>
        </p:nvGrpSpPr>
        <p:grpSpPr>
          <a:xfrm>
            <a:off x="473336" y="440267"/>
            <a:ext cx="10402644" cy="2072496"/>
            <a:chOff x="473336" y="440267"/>
            <a:chExt cx="10402644" cy="2072496"/>
          </a:xfrm>
        </p:grpSpPr>
        <p:grpSp>
          <p:nvGrpSpPr>
            <p:cNvPr id="52" name="Group 51">
              <a:extLst>
                <a:ext uri="{FF2B5EF4-FFF2-40B4-BE49-F238E27FC236}">
                  <a16:creationId xmlns:a16="http://schemas.microsoft.com/office/drawing/2014/main" id="{F831C8B6-5556-70DA-EB41-DFE7B346C68D}"/>
                </a:ext>
              </a:extLst>
            </p:cNvPr>
            <p:cNvGrpSpPr/>
            <p:nvPr/>
          </p:nvGrpSpPr>
          <p:grpSpPr>
            <a:xfrm>
              <a:off x="473336" y="1312434"/>
              <a:ext cx="10402644" cy="1200329"/>
              <a:chOff x="441064" y="1506071"/>
              <a:chExt cx="10402644" cy="1200329"/>
            </a:xfrm>
          </p:grpSpPr>
          <p:grpSp>
            <p:nvGrpSpPr>
              <p:cNvPr id="50" name="Group 49">
                <a:extLst>
                  <a:ext uri="{FF2B5EF4-FFF2-40B4-BE49-F238E27FC236}">
                    <a16:creationId xmlns:a16="http://schemas.microsoft.com/office/drawing/2014/main" id="{6FBC54B1-1085-5044-54CB-E63ED1D81B39}"/>
                  </a:ext>
                </a:extLst>
              </p:cNvPr>
              <p:cNvGrpSpPr/>
              <p:nvPr/>
            </p:nvGrpSpPr>
            <p:grpSpPr>
              <a:xfrm>
                <a:off x="4840941" y="1624406"/>
                <a:ext cx="6002767" cy="782907"/>
                <a:chOff x="699247" y="1947135"/>
                <a:chExt cx="6002767" cy="782907"/>
              </a:xfrm>
            </p:grpSpPr>
            <p:cxnSp>
              <p:nvCxnSpPr>
                <p:cNvPr id="22" name="Connector: Elbow 21">
                  <a:extLst>
                    <a:ext uri="{FF2B5EF4-FFF2-40B4-BE49-F238E27FC236}">
                      <a16:creationId xmlns:a16="http://schemas.microsoft.com/office/drawing/2014/main" id="{A60A86F8-3D96-5BF3-15A9-DD901F900CAB}"/>
                    </a:ext>
                  </a:extLst>
                </p:cNvPr>
                <p:cNvCxnSpPr>
                  <a:cxnSpLocks/>
                </p:cNvCxnSpPr>
                <p:nvPr/>
              </p:nvCxnSpPr>
              <p:spPr>
                <a:xfrm>
                  <a:off x="2415822" y="1964267"/>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4E09520B-D13D-E416-A33F-D048B255C7CE}"/>
                    </a:ext>
                  </a:extLst>
                </p:cNvPr>
                <p:cNvCxnSpPr>
                  <a:cxnSpLocks/>
                </p:cNvCxnSpPr>
                <p:nvPr/>
              </p:nvCxnSpPr>
              <p:spPr>
                <a:xfrm flipV="1">
                  <a:off x="2814300" y="1964050"/>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95A91951-51CB-361D-3F7F-DEC55DEEEDAF}"/>
                    </a:ext>
                  </a:extLst>
                </p:cNvPr>
                <p:cNvCxnSpPr>
                  <a:cxnSpLocks/>
                </p:cNvCxnSpPr>
                <p:nvPr/>
              </p:nvCxnSpPr>
              <p:spPr>
                <a:xfrm>
                  <a:off x="3013212" y="1967433"/>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3ACDD6D9-0555-8986-B74C-1444956C54FB}"/>
                    </a:ext>
                  </a:extLst>
                </p:cNvPr>
                <p:cNvCxnSpPr>
                  <a:cxnSpLocks/>
                </p:cNvCxnSpPr>
                <p:nvPr/>
              </p:nvCxnSpPr>
              <p:spPr>
                <a:xfrm flipV="1">
                  <a:off x="3419830" y="196721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0B355A61-7CAB-DBCE-6CBF-7CCDFD13B4EF}"/>
                    </a:ext>
                  </a:extLst>
                </p:cNvPr>
                <p:cNvCxnSpPr>
                  <a:cxnSpLocks/>
                </p:cNvCxnSpPr>
                <p:nvPr/>
              </p:nvCxnSpPr>
              <p:spPr>
                <a:xfrm>
                  <a:off x="1819337" y="196200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12B9B717-53CE-61C7-81C6-3FEAE762F9F9}"/>
                    </a:ext>
                  </a:extLst>
                </p:cNvPr>
                <p:cNvCxnSpPr>
                  <a:cxnSpLocks/>
                </p:cNvCxnSpPr>
                <p:nvPr/>
              </p:nvCxnSpPr>
              <p:spPr>
                <a:xfrm flipV="1">
                  <a:off x="2217815" y="1961789"/>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2B91AB-C84B-CD8D-03AB-C3F2EFCF39FC}"/>
                    </a:ext>
                  </a:extLst>
                </p:cNvPr>
                <p:cNvCxnSpPr>
                  <a:cxnSpLocks/>
                </p:cNvCxnSpPr>
                <p:nvPr/>
              </p:nvCxnSpPr>
              <p:spPr>
                <a:xfrm>
                  <a:off x="4226081" y="1970146"/>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88B7B297-DB77-3BC8-EDEC-521FBE5F43E6}"/>
                    </a:ext>
                  </a:extLst>
                </p:cNvPr>
                <p:cNvCxnSpPr>
                  <a:cxnSpLocks/>
                </p:cNvCxnSpPr>
                <p:nvPr/>
              </p:nvCxnSpPr>
              <p:spPr>
                <a:xfrm flipV="1">
                  <a:off x="4624559" y="1969929"/>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6F9E8F40-B9FB-9EDE-5CF0-455946AED30D}"/>
                    </a:ext>
                  </a:extLst>
                </p:cNvPr>
                <p:cNvCxnSpPr>
                  <a:cxnSpLocks/>
                </p:cNvCxnSpPr>
                <p:nvPr/>
              </p:nvCxnSpPr>
              <p:spPr>
                <a:xfrm>
                  <a:off x="4823471" y="1973312"/>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189D41F3-D296-5F18-0E25-B8E0AC5152BC}"/>
                    </a:ext>
                  </a:extLst>
                </p:cNvPr>
                <p:cNvCxnSpPr>
                  <a:cxnSpLocks/>
                </p:cNvCxnSpPr>
                <p:nvPr/>
              </p:nvCxnSpPr>
              <p:spPr>
                <a:xfrm flipV="1">
                  <a:off x="5230089" y="1973095"/>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9E57C1E7-F4F9-4A9B-A08D-E97A9B6B5870}"/>
                    </a:ext>
                  </a:extLst>
                </p:cNvPr>
                <p:cNvCxnSpPr>
                  <a:cxnSpLocks/>
                </p:cNvCxnSpPr>
                <p:nvPr/>
              </p:nvCxnSpPr>
              <p:spPr>
                <a:xfrm>
                  <a:off x="3629596" y="1967885"/>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C7A472DF-ACC6-F6EF-2CCB-4DC4AAEB2303}"/>
                    </a:ext>
                  </a:extLst>
                </p:cNvPr>
                <p:cNvCxnSpPr>
                  <a:cxnSpLocks/>
                </p:cNvCxnSpPr>
                <p:nvPr/>
              </p:nvCxnSpPr>
              <p:spPr>
                <a:xfrm flipV="1">
                  <a:off x="4028074" y="1967668"/>
                  <a:ext cx="406400" cy="30480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5" name="Connector: Elbow 34">
                  <a:extLst>
                    <a:ext uri="{FF2B5EF4-FFF2-40B4-BE49-F238E27FC236}">
                      <a16:creationId xmlns:a16="http://schemas.microsoft.com/office/drawing/2014/main" id="{59E572B6-5E99-BC58-FD95-7EB7016D68AB}"/>
                    </a:ext>
                  </a:extLst>
                </p:cNvPr>
                <p:cNvCxnSpPr>
                  <a:cxnSpLocks/>
                </p:cNvCxnSpPr>
                <p:nvPr/>
              </p:nvCxnSpPr>
              <p:spPr>
                <a:xfrm>
                  <a:off x="2428373" y="2407124"/>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340F9DCE-7F46-C238-8D9F-AB8DB910BEBF}"/>
                    </a:ext>
                  </a:extLst>
                </p:cNvPr>
                <p:cNvCxnSpPr>
                  <a:cxnSpLocks/>
                </p:cNvCxnSpPr>
                <p:nvPr/>
              </p:nvCxnSpPr>
              <p:spPr>
                <a:xfrm flipV="1">
                  <a:off x="2826851" y="2406907"/>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853EC3A2-DE44-7EAC-49EB-F77CC0AFE85B}"/>
                    </a:ext>
                  </a:extLst>
                </p:cNvPr>
                <p:cNvCxnSpPr>
                  <a:cxnSpLocks/>
                </p:cNvCxnSpPr>
                <p:nvPr/>
              </p:nvCxnSpPr>
              <p:spPr>
                <a:xfrm>
                  <a:off x="3025763" y="2410290"/>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6E2861BF-868F-83E7-6F26-6C31447E2DED}"/>
                    </a:ext>
                  </a:extLst>
                </p:cNvPr>
                <p:cNvCxnSpPr>
                  <a:cxnSpLocks/>
                </p:cNvCxnSpPr>
                <p:nvPr/>
              </p:nvCxnSpPr>
              <p:spPr>
                <a:xfrm flipV="1">
                  <a:off x="3432381" y="241007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FBD188E6-C48D-1DFC-BBFF-E1F24D726975}"/>
                    </a:ext>
                  </a:extLst>
                </p:cNvPr>
                <p:cNvCxnSpPr>
                  <a:cxnSpLocks/>
                </p:cNvCxnSpPr>
                <p:nvPr/>
              </p:nvCxnSpPr>
              <p:spPr>
                <a:xfrm>
                  <a:off x="1831888" y="240486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55917239-78CC-46BF-A805-8E84EE994215}"/>
                    </a:ext>
                  </a:extLst>
                </p:cNvPr>
                <p:cNvCxnSpPr>
                  <a:cxnSpLocks/>
                </p:cNvCxnSpPr>
                <p:nvPr/>
              </p:nvCxnSpPr>
              <p:spPr>
                <a:xfrm flipV="1">
                  <a:off x="2230366" y="2404646"/>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5BB85A8E-6AAF-2740-A359-63BC1B714B3B}"/>
                    </a:ext>
                  </a:extLst>
                </p:cNvPr>
                <p:cNvCxnSpPr>
                  <a:cxnSpLocks/>
                </p:cNvCxnSpPr>
                <p:nvPr/>
              </p:nvCxnSpPr>
              <p:spPr>
                <a:xfrm>
                  <a:off x="4238632" y="2413003"/>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2" name="Connector: Elbow 41">
                  <a:extLst>
                    <a:ext uri="{FF2B5EF4-FFF2-40B4-BE49-F238E27FC236}">
                      <a16:creationId xmlns:a16="http://schemas.microsoft.com/office/drawing/2014/main" id="{58AAD5CF-BD16-C4B2-71BC-C6F3CD0D8340}"/>
                    </a:ext>
                  </a:extLst>
                </p:cNvPr>
                <p:cNvCxnSpPr>
                  <a:cxnSpLocks/>
                </p:cNvCxnSpPr>
                <p:nvPr/>
              </p:nvCxnSpPr>
              <p:spPr>
                <a:xfrm flipV="1">
                  <a:off x="4637110" y="2412786"/>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006041AE-4FAC-B3E5-B99F-29FF03261572}"/>
                    </a:ext>
                  </a:extLst>
                </p:cNvPr>
                <p:cNvCxnSpPr>
                  <a:cxnSpLocks/>
                </p:cNvCxnSpPr>
                <p:nvPr/>
              </p:nvCxnSpPr>
              <p:spPr>
                <a:xfrm>
                  <a:off x="4836022" y="2416169"/>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044094E7-F9D7-8BA4-9C06-F7E4E67A26F9}"/>
                    </a:ext>
                  </a:extLst>
                </p:cNvPr>
                <p:cNvCxnSpPr>
                  <a:cxnSpLocks/>
                </p:cNvCxnSpPr>
                <p:nvPr/>
              </p:nvCxnSpPr>
              <p:spPr>
                <a:xfrm flipV="1">
                  <a:off x="5242640" y="2415952"/>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15FF2FB0-1069-B6D5-3E2B-121BB13A69EC}"/>
                    </a:ext>
                  </a:extLst>
                </p:cNvPr>
                <p:cNvCxnSpPr>
                  <a:cxnSpLocks/>
                </p:cNvCxnSpPr>
                <p:nvPr/>
              </p:nvCxnSpPr>
              <p:spPr>
                <a:xfrm>
                  <a:off x="3642147" y="2410742"/>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1A1406C-7319-C5C2-168F-F84F847BD746}"/>
                    </a:ext>
                  </a:extLst>
                </p:cNvPr>
                <p:cNvCxnSpPr>
                  <a:cxnSpLocks/>
                </p:cNvCxnSpPr>
                <p:nvPr/>
              </p:nvCxnSpPr>
              <p:spPr>
                <a:xfrm flipV="1">
                  <a:off x="4040625" y="2410525"/>
                  <a:ext cx="406400" cy="304800"/>
                </a:xfrm>
                <a:prstGeom prst="bentConnector3">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E5A413A1-CF39-B517-65E3-9E4AD14471B3}"/>
                    </a:ext>
                  </a:extLst>
                </p:cNvPr>
                <p:cNvSpPr txBox="1"/>
                <p:nvPr/>
              </p:nvSpPr>
              <p:spPr>
                <a:xfrm>
                  <a:off x="699247" y="1947135"/>
                  <a:ext cx="1366222" cy="307777"/>
                </a:xfrm>
                <a:prstGeom prst="rect">
                  <a:avLst/>
                </a:prstGeom>
                <a:noFill/>
              </p:spPr>
              <p:txBody>
                <a:bodyPr wrap="square" rtlCol="0">
                  <a:spAutoFit/>
                </a:bodyPr>
                <a:lstStyle/>
                <a:p>
                  <a:r>
                    <a:rPr lang="en-GB" sz="1400" dirty="0">
                      <a:solidFill>
                        <a:schemeClr val="accent1"/>
                      </a:solidFill>
                    </a:rPr>
                    <a:t>A transmits</a:t>
                  </a:r>
                </a:p>
              </p:txBody>
            </p:sp>
            <p:sp>
              <p:nvSpPr>
                <p:cNvPr id="48" name="TextBox 47">
                  <a:extLst>
                    <a:ext uri="{FF2B5EF4-FFF2-40B4-BE49-F238E27FC236}">
                      <a16:creationId xmlns:a16="http://schemas.microsoft.com/office/drawing/2014/main" id="{98BC28D9-F68B-BC08-B697-82491B3A8B6F}"/>
                    </a:ext>
                  </a:extLst>
                </p:cNvPr>
                <p:cNvSpPr txBox="1"/>
                <p:nvPr/>
              </p:nvSpPr>
              <p:spPr>
                <a:xfrm>
                  <a:off x="905436" y="2422265"/>
                  <a:ext cx="1366222" cy="307777"/>
                </a:xfrm>
                <a:prstGeom prst="rect">
                  <a:avLst/>
                </a:prstGeom>
                <a:noFill/>
              </p:spPr>
              <p:txBody>
                <a:bodyPr wrap="square" rtlCol="0">
                  <a:spAutoFit/>
                </a:bodyPr>
                <a:lstStyle/>
                <a:p>
                  <a:r>
                    <a:rPr lang="en-GB" sz="1400" dirty="0">
                      <a:solidFill>
                        <a:schemeClr val="tx2"/>
                      </a:solidFill>
                    </a:rPr>
                    <a:t>B listens</a:t>
                  </a:r>
                </a:p>
              </p:txBody>
            </p:sp>
            <p:sp>
              <p:nvSpPr>
                <p:cNvPr id="49" name="Arrow: Right 48">
                  <a:extLst>
                    <a:ext uri="{FF2B5EF4-FFF2-40B4-BE49-F238E27FC236}">
                      <a16:creationId xmlns:a16="http://schemas.microsoft.com/office/drawing/2014/main" id="{6C790BB9-EA19-F00D-00D5-5F01A58D058E}"/>
                    </a:ext>
                  </a:extLst>
                </p:cNvPr>
                <p:cNvSpPr/>
                <p:nvPr/>
              </p:nvSpPr>
              <p:spPr>
                <a:xfrm>
                  <a:off x="5712310" y="2076225"/>
                  <a:ext cx="989704" cy="408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time</a:t>
                  </a:r>
                </a:p>
              </p:txBody>
            </p:sp>
          </p:grpSp>
          <p:sp>
            <p:nvSpPr>
              <p:cNvPr id="51" name="TextBox 50">
                <a:extLst>
                  <a:ext uri="{FF2B5EF4-FFF2-40B4-BE49-F238E27FC236}">
                    <a16:creationId xmlns:a16="http://schemas.microsoft.com/office/drawing/2014/main" id="{A78A04DC-FE04-C8DB-8621-027F99BE7493}"/>
                  </a:ext>
                </a:extLst>
              </p:cNvPr>
              <p:cNvSpPr txBox="1"/>
              <p:nvPr/>
            </p:nvSpPr>
            <p:spPr>
              <a:xfrm>
                <a:off x="441064" y="1506071"/>
                <a:ext cx="4260028" cy="1200329"/>
              </a:xfrm>
              <a:prstGeom prst="rect">
                <a:avLst/>
              </a:prstGeom>
              <a:noFill/>
            </p:spPr>
            <p:txBody>
              <a:bodyPr wrap="square" rtlCol="0">
                <a:spAutoFit/>
              </a:bodyPr>
              <a:lstStyle/>
              <a:p>
                <a:r>
                  <a:rPr lang="en-GB" dirty="0"/>
                  <a:t>Device pairs synchronise their listen/transmit periods, and save energy by using their radios only a fraction of the time (as low as 0.1%)</a:t>
                </a:r>
              </a:p>
            </p:txBody>
          </p:sp>
        </p:grpSp>
        <p:grpSp>
          <p:nvGrpSpPr>
            <p:cNvPr id="63" name="Group 62">
              <a:extLst>
                <a:ext uri="{FF2B5EF4-FFF2-40B4-BE49-F238E27FC236}">
                  <a16:creationId xmlns:a16="http://schemas.microsoft.com/office/drawing/2014/main" id="{9ECF4637-1996-CE36-07A7-CC662F285FBA}"/>
                </a:ext>
              </a:extLst>
            </p:cNvPr>
            <p:cNvGrpSpPr/>
            <p:nvPr/>
          </p:nvGrpSpPr>
          <p:grpSpPr>
            <a:xfrm>
              <a:off x="6491111" y="440267"/>
              <a:ext cx="1524000" cy="905933"/>
              <a:chOff x="6491111" y="440267"/>
              <a:chExt cx="1524000" cy="905933"/>
            </a:xfrm>
          </p:grpSpPr>
          <p:cxnSp>
            <p:nvCxnSpPr>
              <p:cNvPr id="4" name="Straight Connector 3">
                <a:extLst>
                  <a:ext uri="{FF2B5EF4-FFF2-40B4-BE49-F238E27FC236}">
                    <a16:creationId xmlns:a16="http://schemas.microsoft.com/office/drawing/2014/main" id="{C8387F2C-EECF-A3E3-8D29-1A5EDBC90938}"/>
                  </a:ext>
                </a:extLst>
              </p:cNvPr>
              <p:cNvCxnSpPr>
                <a:cxnSpLocks/>
              </p:cNvCxnSpPr>
              <p:nvPr/>
            </p:nvCxnSpPr>
            <p:spPr>
              <a:xfrm>
                <a:off x="7168445" y="702733"/>
                <a:ext cx="0" cy="643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910FDE0-7607-32C7-CD9D-BD88C370CA91}"/>
                  </a:ext>
                </a:extLst>
              </p:cNvPr>
              <p:cNvCxnSpPr>
                <a:cxnSpLocks/>
              </p:cNvCxnSpPr>
              <p:nvPr/>
            </p:nvCxnSpPr>
            <p:spPr>
              <a:xfrm>
                <a:off x="7366000" y="702733"/>
                <a:ext cx="0" cy="643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8A0F35B-7B89-150C-AE74-E2CA66130A64}"/>
                  </a:ext>
                </a:extLst>
              </p:cNvPr>
              <p:cNvCxnSpPr>
                <a:cxnSpLocks/>
              </p:cNvCxnSpPr>
              <p:nvPr/>
            </p:nvCxnSpPr>
            <p:spPr>
              <a:xfrm>
                <a:off x="6491111" y="764821"/>
                <a:ext cx="6999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11C7CF1-6FE9-4740-E35D-ECEAE1B0BBBA}"/>
                  </a:ext>
                </a:extLst>
              </p:cNvPr>
              <p:cNvCxnSpPr>
                <a:cxnSpLocks/>
              </p:cNvCxnSpPr>
              <p:nvPr/>
            </p:nvCxnSpPr>
            <p:spPr>
              <a:xfrm flipH="1">
                <a:off x="7371644" y="764821"/>
                <a:ext cx="6434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0205DB6-4E8C-A126-640B-0B7B13C0AE18}"/>
                  </a:ext>
                </a:extLst>
              </p:cNvPr>
              <p:cNvSpPr txBox="1"/>
              <p:nvPr/>
            </p:nvSpPr>
            <p:spPr>
              <a:xfrm>
                <a:off x="6728178" y="440267"/>
                <a:ext cx="541867" cy="369332"/>
              </a:xfrm>
              <a:prstGeom prst="rect">
                <a:avLst/>
              </a:prstGeom>
              <a:noFill/>
            </p:spPr>
            <p:txBody>
              <a:bodyPr wrap="square" rtlCol="0">
                <a:spAutoFit/>
              </a:bodyPr>
              <a:lstStyle/>
              <a:p>
                <a:r>
                  <a:rPr lang="en-GB" dirty="0"/>
                  <a:t>on</a:t>
                </a:r>
              </a:p>
            </p:txBody>
          </p:sp>
        </p:grpSp>
        <p:grpSp>
          <p:nvGrpSpPr>
            <p:cNvPr id="64" name="Group 63">
              <a:extLst>
                <a:ext uri="{FF2B5EF4-FFF2-40B4-BE49-F238E27FC236}">
                  <a16:creationId xmlns:a16="http://schemas.microsoft.com/office/drawing/2014/main" id="{8FB1E86D-5763-06C6-4A73-F6D03870B188}"/>
                </a:ext>
              </a:extLst>
            </p:cNvPr>
            <p:cNvGrpSpPr/>
            <p:nvPr/>
          </p:nvGrpSpPr>
          <p:grpSpPr>
            <a:xfrm>
              <a:off x="7975600" y="750712"/>
              <a:ext cx="541867" cy="612422"/>
              <a:chOff x="7975600" y="750712"/>
              <a:chExt cx="541867" cy="612422"/>
            </a:xfrm>
          </p:grpSpPr>
          <p:cxnSp>
            <p:nvCxnSpPr>
              <p:cNvPr id="20" name="Straight Connector 19">
                <a:extLst>
                  <a:ext uri="{FF2B5EF4-FFF2-40B4-BE49-F238E27FC236}">
                    <a16:creationId xmlns:a16="http://schemas.microsoft.com/office/drawing/2014/main" id="{4BA6A702-5D08-5EAD-F147-F5AEBF28CE17}"/>
                  </a:ext>
                </a:extLst>
              </p:cNvPr>
              <p:cNvCxnSpPr>
                <a:cxnSpLocks/>
              </p:cNvCxnSpPr>
              <p:nvPr/>
            </p:nvCxnSpPr>
            <p:spPr>
              <a:xfrm>
                <a:off x="7998178" y="959556"/>
                <a:ext cx="0" cy="40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3FCDFCB-465D-04C9-BC59-90B47E3C7F69}"/>
                  </a:ext>
                </a:extLst>
              </p:cNvPr>
              <p:cNvCxnSpPr>
                <a:cxnSpLocks/>
              </p:cNvCxnSpPr>
              <p:nvPr/>
            </p:nvCxnSpPr>
            <p:spPr>
              <a:xfrm>
                <a:off x="8410223" y="948267"/>
                <a:ext cx="0" cy="40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3536F3D-7E4A-6AFB-BAED-0D32CAACDED0}"/>
                  </a:ext>
                </a:extLst>
              </p:cNvPr>
              <p:cNvCxnSpPr/>
              <p:nvPr/>
            </p:nvCxnSpPr>
            <p:spPr>
              <a:xfrm>
                <a:off x="8026400" y="1140178"/>
                <a:ext cx="38382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8121054-EA9C-1698-DFD4-49DCCF7AEF40}"/>
                  </a:ext>
                </a:extLst>
              </p:cNvPr>
              <p:cNvSpPr txBox="1"/>
              <p:nvPr/>
            </p:nvSpPr>
            <p:spPr>
              <a:xfrm>
                <a:off x="7975600" y="750712"/>
                <a:ext cx="541867" cy="369332"/>
              </a:xfrm>
              <a:prstGeom prst="rect">
                <a:avLst/>
              </a:prstGeom>
              <a:noFill/>
            </p:spPr>
            <p:txBody>
              <a:bodyPr wrap="square" rtlCol="0">
                <a:spAutoFit/>
              </a:bodyPr>
              <a:lstStyle/>
              <a:p>
                <a:r>
                  <a:rPr lang="en-GB" dirty="0"/>
                  <a:t>off</a:t>
                </a:r>
              </a:p>
            </p:txBody>
          </p:sp>
        </p:grpSp>
      </p:grpSp>
      <p:sp>
        <p:nvSpPr>
          <p:cNvPr id="67" name="TextBox 66">
            <a:extLst>
              <a:ext uri="{FF2B5EF4-FFF2-40B4-BE49-F238E27FC236}">
                <a16:creationId xmlns:a16="http://schemas.microsoft.com/office/drawing/2014/main" id="{2FF3ADB5-6AF8-D872-7DA3-8F79459B011B}"/>
              </a:ext>
            </a:extLst>
          </p:cNvPr>
          <p:cNvSpPr txBox="1"/>
          <p:nvPr/>
        </p:nvSpPr>
        <p:spPr>
          <a:xfrm>
            <a:off x="424544" y="5673874"/>
            <a:ext cx="6097978" cy="830997"/>
          </a:xfrm>
          <a:prstGeom prst="rect">
            <a:avLst/>
          </a:prstGeom>
          <a:noFill/>
        </p:spPr>
        <p:txBody>
          <a:bodyPr wrap="square">
            <a:spAutoFit/>
          </a:bodyPr>
          <a:lstStyle/>
          <a:p>
            <a:r>
              <a:rPr lang="en-GB" sz="2400" dirty="0"/>
              <a:t>and</a:t>
            </a:r>
          </a:p>
          <a:p>
            <a:r>
              <a:rPr lang="en-GB" sz="2400" dirty="0"/>
              <a:t>an algorithm to allow co-existence</a:t>
            </a:r>
          </a:p>
        </p:txBody>
      </p:sp>
    </p:spTree>
    <p:extLst>
      <p:ext uri="{BB962C8B-B14F-4D97-AF65-F5344CB8AC3E}">
        <p14:creationId xmlns:p14="http://schemas.microsoft.com/office/powerpoint/2010/main" val="4876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3"/>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7"/>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self-checkout machine at the supermarket</a:t>
            </a:r>
          </a:p>
          <a:p>
            <a:pPr lvl="1"/>
            <a:r>
              <a:rPr lang="en-GB" dirty="0"/>
              <a:t>Let’s see if we can reverse-engineer its algorithm</a:t>
            </a:r>
          </a:p>
          <a:p>
            <a:pPr lvl="1"/>
            <a:r>
              <a:rPr lang="en-GB" dirty="0"/>
              <a:t>What does the algorithm need to observe (events)? </a:t>
            </a:r>
          </a:p>
          <a:p>
            <a:pPr lvl="2"/>
            <a:r>
              <a:rPr lang="en-GB" dirty="0"/>
              <a:t>barcode</a:t>
            </a:r>
          </a:p>
          <a:p>
            <a:pPr lvl="2"/>
            <a:r>
              <a:rPr lang="en-GB" dirty="0"/>
              <a:t>weight</a:t>
            </a:r>
          </a:p>
          <a:p>
            <a:pPr lvl="1"/>
            <a:r>
              <a:rPr lang="en-GB" dirty="0"/>
              <a:t>What programming features are used in the algorithm?</a:t>
            </a:r>
          </a:p>
          <a:p>
            <a:pPr lvl="2"/>
            <a:r>
              <a:rPr lang="en-GB" dirty="0"/>
              <a:t>Are there do/while loops and if/then conditional statements?</a:t>
            </a:r>
          </a:p>
          <a:p>
            <a:pPr lvl="2"/>
            <a:r>
              <a:rPr lang="en-GB" dirty="0"/>
              <a:t>Are there calculations?</a:t>
            </a:r>
          </a:p>
          <a:p>
            <a:pPr lvl="2"/>
            <a:r>
              <a:rPr lang="en-GB" dirty="0"/>
              <a:t>Is external data fetched from a backend?</a:t>
            </a:r>
          </a:p>
          <a:p>
            <a:pPr lvl="1"/>
            <a:r>
              <a:rPr lang="en-GB" dirty="0"/>
              <a:t>What causes the machine to say “Unexpected Item in the Bagging Area”?</a:t>
            </a:r>
          </a:p>
        </p:txBody>
      </p:sp>
      <p:pic>
        <p:nvPicPr>
          <p:cNvPr id="4" name="Picture 3">
            <a:extLst>
              <a:ext uri="{FF2B5EF4-FFF2-40B4-BE49-F238E27FC236}">
                <a16:creationId xmlns:a16="http://schemas.microsoft.com/office/drawing/2014/main" id="{EDABB165-D515-E4FD-0564-8134B3DBB775}"/>
              </a:ext>
            </a:extLst>
          </p:cNvPr>
          <p:cNvPicPr>
            <a:picLocks noChangeAspect="1"/>
          </p:cNvPicPr>
          <p:nvPr/>
        </p:nvPicPr>
        <p:blipFill rotWithShape="1">
          <a:blip r:embed="rId3"/>
          <a:srcRect l="42488" t="55436"/>
          <a:stretch/>
        </p:blipFill>
        <p:spPr>
          <a:xfrm>
            <a:off x="8884355" y="4131734"/>
            <a:ext cx="2263373" cy="2046112"/>
          </a:xfrm>
          <a:prstGeom prst="rect">
            <a:avLst/>
          </a:prstGeom>
        </p:spPr>
      </p:pic>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7717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40347" y="228644"/>
            <a:ext cx="1163654" cy="674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40348" y="1074985"/>
            <a:ext cx="1163654" cy="74397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022174" y="903112"/>
            <a:ext cx="1" cy="171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8A97BBE-9C02-471D-E4A3-FACF2324B683}"/>
              </a:ext>
            </a:extLst>
          </p:cNvPr>
          <p:cNvCxnSpPr>
            <a:cxnSpLocks/>
            <a:stCxn id="4" idx="1"/>
          </p:cNvCxnSpPr>
          <p:nvPr/>
        </p:nvCxnSpPr>
        <p:spPr>
          <a:xfrm flipH="1">
            <a:off x="4605867" y="1446971"/>
            <a:ext cx="834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p:cNvCxnSpPr>
          <p:nvPr/>
        </p:nvCxnSpPr>
        <p:spPr>
          <a:xfrm>
            <a:off x="6604002" y="1446971"/>
            <a:ext cx="9821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888AE2B0-D9A0-27AB-4DC9-3A46F138B18D}"/>
              </a:ext>
            </a:extLst>
          </p:cNvPr>
          <p:cNvSpPr txBox="1"/>
          <p:nvPr/>
        </p:nvSpPr>
        <p:spPr>
          <a:xfrm>
            <a:off x="10464800" y="124179"/>
            <a:ext cx="1964266" cy="2308324"/>
          </a:xfrm>
          <a:prstGeom prst="rect">
            <a:avLst/>
          </a:prstGeom>
          <a:noFill/>
        </p:spPr>
        <p:txBody>
          <a:bodyPr wrap="square" rtlCol="0">
            <a:spAutoFit/>
          </a:bodyPr>
          <a:lstStyle/>
          <a:p>
            <a:r>
              <a:rPr lang="en-GB" b="1" dirty="0"/>
              <a:t>Happy path</a:t>
            </a:r>
          </a:p>
          <a:p>
            <a:r>
              <a:rPr lang="en-GB" sz="1400" dirty="0"/>
              <a:t>Scan item</a:t>
            </a:r>
          </a:p>
          <a:p>
            <a:r>
              <a:rPr lang="en-GB" sz="1400" dirty="0"/>
              <a:t>Put in bagging area</a:t>
            </a:r>
          </a:p>
          <a:p>
            <a:r>
              <a:rPr lang="en-GB" sz="1400" dirty="0"/>
              <a:t>Scan item</a:t>
            </a:r>
          </a:p>
          <a:p>
            <a:r>
              <a:rPr lang="en-GB" sz="1400" dirty="0"/>
              <a:t>Put in bagging area</a:t>
            </a:r>
          </a:p>
          <a:p>
            <a:r>
              <a:rPr lang="en-GB" sz="1400" dirty="0"/>
              <a:t>Scan item</a:t>
            </a:r>
          </a:p>
          <a:p>
            <a:r>
              <a:rPr lang="en-GB" sz="1400" dirty="0"/>
              <a:t>Put in bagging area</a:t>
            </a:r>
          </a:p>
          <a:p>
            <a:r>
              <a:rPr lang="en-GB" sz="1400" dirty="0"/>
              <a:t>…etc</a:t>
            </a:r>
          </a:p>
          <a:p>
            <a:r>
              <a:rPr lang="en-GB" sz="1400" dirty="0"/>
              <a:t>Finish and pay</a:t>
            </a:r>
          </a:p>
          <a:p>
            <a:endParaRPr lang="en-GB" sz="1400" dirty="0"/>
          </a:p>
        </p:txBody>
      </p:sp>
      <p:sp>
        <p:nvSpPr>
          <p:cNvPr id="87" name="TextBox 86">
            <a:extLst>
              <a:ext uri="{FF2B5EF4-FFF2-40B4-BE49-F238E27FC236}">
                <a16:creationId xmlns:a16="http://schemas.microsoft.com/office/drawing/2014/main" id="{62BB3C77-9281-4CEF-2F44-6770C7EAA7C8}"/>
              </a:ext>
            </a:extLst>
          </p:cNvPr>
          <p:cNvSpPr txBox="1"/>
          <p:nvPr/>
        </p:nvSpPr>
        <p:spPr>
          <a:xfrm>
            <a:off x="10501489" y="4950094"/>
            <a:ext cx="1690511" cy="1754326"/>
          </a:xfrm>
          <a:prstGeom prst="rect">
            <a:avLst/>
          </a:prstGeom>
          <a:noFill/>
        </p:spPr>
        <p:txBody>
          <a:bodyPr wrap="square">
            <a:spAutoFit/>
          </a:bodyPr>
          <a:lstStyle/>
          <a:p>
            <a:r>
              <a:rPr lang="en-GB" b="1" dirty="0"/>
              <a:t>Unhappy paths</a:t>
            </a:r>
          </a:p>
          <a:p>
            <a:endParaRPr lang="en-GB" sz="1200" dirty="0"/>
          </a:p>
          <a:p>
            <a:r>
              <a:rPr lang="en-GB" sz="1200" dirty="0"/>
              <a:t>Item removed before payment</a:t>
            </a:r>
          </a:p>
          <a:p>
            <a:endParaRPr lang="en-GB" sz="1200" dirty="0"/>
          </a:p>
          <a:p>
            <a:r>
              <a:rPr lang="en-GB" sz="1200" dirty="0"/>
              <a:t>Item added before scan</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 (or duplicates)</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80" name="Group 79">
            <a:extLst>
              <a:ext uri="{FF2B5EF4-FFF2-40B4-BE49-F238E27FC236}">
                <a16:creationId xmlns:a16="http://schemas.microsoft.com/office/drawing/2014/main" id="{B7C28EB6-AA61-08C1-4171-8B2353F12E34}"/>
              </a:ext>
            </a:extLst>
          </p:cNvPr>
          <p:cNvGrpSpPr/>
          <p:nvPr/>
        </p:nvGrpSpPr>
        <p:grpSpPr>
          <a:xfrm>
            <a:off x="6342183" y="1354667"/>
            <a:ext cx="5512581" cy="781914"/>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165" name="Group 164">
            <a:extLst>
              <a:ext uri="{FF2B5EF4-FFF2-40B4-BE49-F238E27FC236}">
                <a16:creationId xmlns:a16="http://schemas.microsoft.com/office/drawing/2014/main" id="{FB7EF475-27A9-0F9E-6A0C-33C6C302D936}"/>
              </a:ext>
            </a:extLst>
          </p:cNvPr>
          <p:cNvGrpSpPr/>
          <p:nvPr/>
        </p:nvGrpSpPr>
        <p:grpSpPr>
          <a:xfrm>
            <a:off x="6524978" y="1078088"/>
            <a:ext cx="5091291" cy="186269"/>
            <a:chOff x="6524978" y="1078088"/>
            <a:chExt cx="5091291" cy="186269"/>
          </a:xfrm>
        </p:grpSpPr>
        <p:sp>
          <p:nvSpPr>
            <p:cNvPr id="159" name="Right Bracket 158">
              <a:extLst>
                <a:ext uri="{FF2B5EF4-FFF2-40B4-BE49-F238E27FC236}">
                  <a16:creationId xmlns:a16="http://schemas.microsoft.com/office/drawing/2014/main" id="{FA829F5A-5C08-92E8-F141-125D09F8CDB7}"/>
                </a:ext>
              </a:extLst>
            </p:cNvPr>
            <p:cNvSpPr/>
            <p:nvPr/>
          </p:nvSpPr>
          <p:spPr>
            <a:xfrm rot="16200000">
              <a:off x="6818489" y="801512"/>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0" name="Right Bracket 159">
              <a:extLst>
                <a:ext uri="{FF2B5EF4-FFF2-40B4-BE49-F238E27FC236}">
                  <a16:creationId xmlns:a16="http://schemas.microsoft.com/office/drawing/2014/main" id="{FAD81301-E304-BFA3-BADE-9634DDB4A02B}"/>
                </a:ext>
              </a:extLst>
            </p:cNvPr>
            <p:cNvSpPr/>
            <p:nvPr/>
          </p:nvSpPr>
          <p:spPr>
            <a:xfrm rot="16200000">
              <a:off x="7930446" y="795866"/>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2" name="Right Bracket 161">
              <a:extLst>
                <a:ext uri="{FF2B5EF4-FFF2-40B4-BE49-F238E27FC236}">
                  <a16:creationId xmlns:a16="http://schemas.microsoft.com/office/drawing/2014/main" id="{8EC22B93-AE64-BB6A-84C3-048919F297D8}"/>
                </a:ext>
              </a:extLst>
            </p:cNvPr>
            <p:cNvSpPr/>
            <p:nvPr/>
          </p:nvSpPr>
          <p:spPr>
            <a:xfrm rot="16200000">
              <a:off x="8980312" y="784577"/>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3" name="Right Bracket 162">
              <a:extLst>
                <a:ext uri="{FF2B5EF4-FFF2-40B4-BE49-F238E27FC236}">
                  <a16:creationId xmlns:a16="http://schemas.microsoft.com/office/drawing/2014/main" id="{F1162EB1-D090-17DF-FE14-59285374EA7D}"/>
                </a:ext>
              </a:extLst>
            </p:cNvPr>
            <p:cNvSpPr/>
            <p:nvPr/>
          </p:nvSpPr>
          <p:spPr>
            <a:xfrm rot="16200000">
              <a:off x="10058403" y="801513"/>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4" name="Right Bracket 163">
              <a:extLst>
                <a:ext uri="{FF2B5EF4-FFF2-40B4-BE49-F238E27FC236}">
                  <a16:creationId xmlns:a16="http://schemas.microsoft.com/office/drawing/2014/main" id="{FABE5266-6E0D-014D-A39A-A31EA6CE57B2}"/>
                </a:ext>
              </a:extLst>
            </p:cNvPr>
            <p:cNvSpPr/>
            <p:nvPr/>
          </p:nvSpPr>
          <p:spPr>
            <a:xfrm rot="16200000">
              <a:off x="11153424" y="790224"/>
              <a:ext cx="169333" cy="7563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sp>
        <p:nvSpPr>
          <p:cNvPr id="243" name="TextBox 242">
            <a:extLst>
              <a:ext uri="{FF2B5EF4-FFF2-40B4-BE49-F238E27FC236}">
                <a16:creationId xmlns:a16="http://schemas.microsoft.com/office/drawing/2014/main" id="{38491ADB-DBF8-C7BC-8143-F78E03D5D3FE}"/>
              </a:ext>
            </a:extLst>
          </p:cNvPr>
          <p:cNvSpPr txBox="1"/>
          <p:nvPr/>
        </p:nvSpPr>
        <p:spPr>
          <a:xfrm>
            <a:off x="225778" y="4075289"/>
            <a:ext cx="5835252" cy="2800767"/>
          </a:xfrm>
          <a:prstGeom prst="rect">
            <a:avLst/>
          </a:prstGeom>
          <a:noFill/>
        </p:spPr>
        <p:txBody>
          <a:bodyPr wrap="none" rtlCol="0">
            <a:spAutoFit/>
          </a:bodyPr>
          <a:lstStyle/>
          <a:p>
            <a:r>
              <a:rPr lang="en-GB" sz="1600" dirty="0">
                <a:latin typeface="Cascadia Code" panose="020B0609020000020004" pitchFamily="49" charset="0"/>
                <a:cs typeface="Cascadia Code" panose="020B0609020000020004" pitchFamily="49" charset="0"/>
              </a:rPr>
              <a:t>Recipe:</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divide array into pairs</a:t>
            </a:r>
          </a:p>
          <a:p>
            <a:r>
              <a:rPr lang="en-GB" sz="1600" dirty="0">
                <a:latin typeface="Cascadia Code" panose="020B0609020000020004" pitchFamily="49" charset="0"/>
                <a:cs typeface="Cascadia Code" panose="020B0609020000020004" pitchFamily="49" charset="0"/>
              </a:rPr>
              <a:t>sort each pair (using swap) -&gt; sorted sub-array</a:t>
            </a:r>
          </a:p>
          <a:p>
            <a:r>
              <a:rPr lang="en-GB" sz="1600" dirty="0">
                <a:latin typeface="Cascadia Code" panose="020B0609020000020004" pitchFamily="49" charset="0"/>
                <a:cs typeface="Cascadia Code" panose="020B0609020000020004" pitchFamily="49" charset="0"/>
              </a:rPr>
              <a:t>while (number of sorted sub-arrays &gt; 1)</a:t>
            </a:r>
          </a:p>
          <a:p>
            <a:r>
              <a:rPr lang="en-GB" sz="1600" dirty="0">
                <a:latin typeface="Cascadia Code" panose="020B0609020000020004" pitchFamily="49" charset="0"/>
                <a:cs typeface="Cascadia Code" panose="020B0609020000020004" pitchFamily="49" charset="0"/>
              </a:rPr>
              <a:t>  for each pair of sub-arrays:</a:t>
            </a:r>
          </a:p>
          <a:p>
            <a:r>
              <a:rPr lang="en-GB" sz="1600" dirty="0">
                <a:latin typeface="Cascadia Code" panose="020B0609020000020004" pitchFamily="49" charset="0"/>
                <a:cs typeface="Cascadia Code" panose="020B0609020000020004" pitchFamily="49" charset="0"/>
              </a:rPr>
              <a:t>    “</a:t>
            </a:r>
            <a:r>
              <a:rPr lang="en-GB" sz="1600" dirty="0" err="1">
                <a:latin typeface="Cascadia Code" panose="020B0609020000020004" pitchFamily="49" charset="0"/>
                <a:cs typeface="Cascadia Code" panose="020B0609020000020004" pitchFamily="49" charset="0"/>
              </a:rPr>
              <a:t>sortmerge</a:t>
            </a:r>
            <a:r>
              <a:rPr lang="en-GB" sz="1600" dirty="0">
                <a:latin typeface="Cascadia Code" panose="020B0609020000020004" pitchFamily="49" charset="0"/>
                <a:cs typeface="Cascadia Code" panose="020B0609020000020004" pitchFamily="49" charset="0"/>
              </a:rPr>
              <a:t>” the pair -&gt; sorted sub-array</a:t>
            </a:r>
          </a:p>
          <a:p>
            <a:endParaRPr lang="en-GB" sz="1600" dirty="0">
              <a:latin typeface="Cascadia Code" panose="020B0609020000020004" pitchFamily="49" charset="0"/>
              <a:cs typeface="Cascadia Code" panose="020B0609020000020004" pitchFamily="49" charset="0"/>
            </a:endParaRPr>
          </a:p>
          <a:p>
            <a:r>
              <a:rPr lang="en-GB" sz="1600" dirty="0">
                <a:latin typeface="Cascadia Code" panose="020B0609020000020004" pitchFamily="49" charset="0"/>
                <a:cs typeface="Cascadia Code" panose="020B0609020000020004" pitchFamily="49" charset="0"/>
              </a:rPr>
              <a:t>    </a:t>
            </a:r>
            <a:r>
              <a:rPr lang="en-GB" sz="1400" i="1" dirty="0">
                <a:latin typeface="Cascadia Code" panose="020B0609020000020004" pitchFamily="49" charset="0"/>
                <a:cs typeface="Cascadia Code" panose="020B0609020000020004" pitchFamily="49" charset="0"/>
              </a:rPr>
              <a:t>(</a:t>
            </a:r>
            <a:r>
              <a:rPr lang="en-GB" sz="1400" i="1" dirty="0" err="1">
                <a:latin typeface="Cascadia Code" panose="020B0609020000020004" pitchFamily="49" charset="0"/>
                <a:cs typeface="Cascadia Code" panose="020B0609020000020004" pitchFamily="49" charset="0"/>
              </a:rPr>
              <a:t>sortmerge</a:t>
            </a:r>
            <a:r>
              <a:rPr lang="en-GB" sz="1400" i="1" dirty="0">
                <a:latin typeface="Cascadia Code" panose="020B0609020000020004" pitchFamily="49" charset="0"/>
                <a:cs typeface="Cascadia Code" panose="020B0609020000020004" pitchFamily="49" charset="0"/>
              </a:rPr>
              <a:t> is happening in steps 2,3,4,5 on</a:t>
            </a:r>
          </a:p>
          <a:p>
            <a:r>
              <a:rPr lang="en-GB" sz="1400" i="1" dirty="0">
                <a:latin typeface="Cascadia Code" panose="020B0609020000020004" pitchFamily="49" charset="0"/>
                <a:cs typeface="Cascadia Code" panose="020B0609020000020004" pitchFamily="49" charset="0"/>
              </a:rPr>
              <a:t>     the right)</a:t>
            </a:r>
          </a:p>
          <a:p>
            <a:endParaRPr lang="en-GB" dirty="0">
              <a:latin typeface="Cascadia Code" panose="020B0609020000020004" pitchFamily="49" charset="0"/>
              <a:cs typeface="Cascadia Code" panose="020B0609020000020004" pitchFamily="49" charset="0"/>
            </a:endParaRPr>
          </a:p>
        </p:txBody>
      </p:sp>
      <p:grpSp>
        <p:nvGrpSpPr>
          <p:cNvPr id="224" name="Group 223">
            <a:extLst>
              <a:ext uri="{FF2B5EF4-FFF2-40B4-BE49-F238E27FC236}">
                <a16:creationId xmlns:a16="http://schemas.microsoft.com/office/drawing/2014/main" id="{98DA4A9E-B61F-35C6-9932-4B31560981F7}"/>
              </a:ext>
            </a:extLst>
          </p:cNvPr>
          <p:cNvGrpSpPr/>
          <p:nvPr/>
        </p:nvGrpSpPr>
        <p:grpSpPr>
          <a:xfrm>
            <a:off x="6342183" y="1924754"/>
            <a:ext cx="4404642" cy="1326311"/>
            <a:chOff x="6342183" y="1924754"/>
            <a:chExt cx="4404642" cy="1326311"/>
          </a:xfrm>
        </p:grpSpPr>
        <p:sp>
          <p:nvSpPr>
            <p:cNvPr id="24" name="Rectangle 23">
              <a:extLst>
                <a:ext uri="{FF2B5EF4-FFF2-40B4-BE49-F238E27FC236}">
                  <a16:creationId xmlns:a16="http://schemas.microsoft.com/office/drawing/2014/main" id="{45722CDD-E4D1-96B8-06A7-E84BD4A50907}"/>
                </a:ext>
              </a:extLst>
            </p:cNvPr>
            <p:cNvSpPr/>
            <p:nvPr/>
          </p:nvSpPr>
          <p:spPr>
            <a:xfrm>
              <a:off x="6342183"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450119" y="2469151"/>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558055"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665991" y="2469151"/>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371751"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6923666"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475581"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749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579412"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913132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683242"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10235157"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05547" y="2101037"/>
              <a:ext cx="551915"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4" name="Rectangle: Rounded Corners 143">
              <a:extLst>
                <a:ext uri="{FF2B5EF4-FFF2-40B4-BE49-F238E27FC236}">
                  <a16:creationId xmlns:a16="http://schemas.microsoft.com/office/drawing/2014/main" id="{C31DCA6B-E542-BCEF-CBE8-71F5773DF7CB}"/>
                </a:ext>
              </a:extLst>
            </p:cNvPr>
            <p:cNvSpPr/>
            <p:nvPr/>
          </p:nvSpPr>
          <p:spPr>
            <a:xfrm>
              <a:off x="7473243" y="1924754"/>
              <a:ext cx="1027289"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TextBox 157">
              <a:extLst>
                <a:ext uri="{FF2B5EF4-FFF2-40B4-BE49-F238E27FC236}">
                  <a16:creationId xmlns:a16="http://schemas.microsoft.com/office/drawing/2014/main" id="{B64E1011-53BF-B49B-0516-CCF41A3174AF}"/>
                </a:ext>
              </a:extLst>
            </p:cNvPr>
            <p:cNvSpPr txBox="1"/>
            <p:nvPr/>
          </p:nvSpPr>
          <p:spPr>
            <a:xfrm>
              <a:off x="7202311" y="2088445"/>
              <a:ext cx="395112" cy="369332"/>
            </a:xfrm>
            <a:prstGeom prst="rect">
              <a:avLst/>
            </a:prstGeom>
            <a:noFill/>
          </p:spPr>
          <p:txBody>
            <a:bodyPr wrap="square" rtlCol="0">
              <a:spAutoFit/>
            </a:bodyPr>
            <a:lstStyle/>
            <a:p>
              <a:r>
                <a:rPr lang="en-GB" dirty="0"/>
                <a:t>1</a:t>
              </a:r>
            </a:p>
          </p:txBody>
        </p:sp>
        <p:sp>
          <p:nvSpPr>
            <p:cNvPr id="3" name="Rectangle: Rounded Corners 2">
              <a:extLst>
                <a:ext uri="{FF2B5EF4-FFF2-40B4-BE49-F238E27FC236}">
                  <a16:creationId xmlns:a16="http://schemas.microsoft.com/office/drawing/2014/main" id="{F56FC8B6-B06D-81DF-CE48-CF2CE7D3B267}"/>
                </a:ext>
              </a:extLst>
            </p:cNvPr>
            <p:cNvSpPr/>
            <p:nvPr/>
          </p:nvSpPr>
          <p:spPr>
            <a:xfrm>
              <a:off x="6372576"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856B5850-7CCE-04FC-B356-10FFA6B72B46}"/>
                </a:ext>
              </a:extLst>
            </p:cNvPr>
            <p:cNvSpPr/>
            <p:nvPr/>
          </p:nvSpPr>
          <p:spPr>
            <a:xfrm>
              <a:off x="8590842"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0FC4F2BB-168C-7B17-57C2-CD97685143AC}"/>
                </a:ext>
              </a:extLst>
            </p:cNvPr>
            <p:cNvSpPr/>
            <p:nvPr/>
          </p:nvSpPr>
          <p:spPr>
            <a:xfrm>
              <a:off x="9697153" y="1924754"/>
              <a:ext cx="1027289" cy="756356"/>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5" name="Group 224">
            <a:extLst>
              <a:ext uri="{FF2B5EF4-FFF2-40B4-BE49-F238E27FC236}">
                <a16:creationId xmlns:a16="http://schemas.microsoft.com/office/drawing/2014/main" id="{47B34D10-0D0E-8909-B03C-F5D689E9EB12}"/>
              </a:ext>
            </a:extLst>
          </p:cNvPr>
          <p:cNvGrpSpPr/>
          <p:nvPr/>
        </p:nvGrpSpPr>
        <p:grpSpPr>
          <a:xfrm>
            <a:off x="6112932" y="3019778"/>
            <a:ext cx="4634718" cy="1345771"/>
            <a:chOff x="6112932" y="3019778"/>
            <a:chExt cx="4634718" cy="1345771"/>
          </a:xfrm>
        </p:grpSpPr>
        <p:sp>
          <p:nvSpPr>
            <p:cNvPr id="39" name="Rectangle 38">
              <a:extLst>
                <a:ext uri="{FF2B5EF4-FFF2-40B4-BE49-F238E27FC236}">
                  <a16:creationId xmlns:a16="http://schemas.microsoft.com/office/drawing/2014/main" id="{DB7AEEFB-0A94-E664-100D-5BD8F409ECFD}"/>
                </a:ext>
              </a:extLst>
            </p:cNvPr>
            <p:cNvSpPr/>
            <p:nvPr/>
          </p:nvSpPr>
          <p:spPr>
            <a:xfrm>
              <a:off x="6342183" y="3583635"/>
              <a:ext cx="2184665"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37175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6923666"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475581"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749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601716"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15363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47" name="Rectangle: Rounded Corners 146">
              <a:extLst>
                <a:ext uri="{FF2B5EF4-FFF2-40B4-BE49-F238E27FC236}">
                  <a16:creationId xmlns:a16="http://schemas.microsoft.com/office/drawing/2014/main" id="{BD8FD3F5-8712-5F8C-477D-1F68A2355A19}"/>
                </a:ext>
              </a:extLst>
            </p:cNvPr>
            <p:cNvSpPr/>
            <p:nvPr/>
          </p:nvSpPr>
          <p:spPr>
            <a:xfrm>
              <a:off x="6372576" y="3019778"/>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TextBox 156">
              <a:extLst>
                <a:ext uri="{FF2B5EF4-FFF2-40B4-BE49-F238E27FC236}">
                  <a16:creationId xmlns:a16="http://schemas.microsoft.com/office/drawing/2014/main" id="{E1F460A9-C06E-1D9F-D5B1-281A18B779F6}"/>
                </a:ext>
              </a:extLst>
            </p:cNvPr>
            <p:cNvSpPr txBox="1"/>
            <p:nvPr/>
          </p:nvSpPr>
          <p:spPr>
            <a:xfrm>
              <a:off x="6112932" y="3234267"/>
              <a:ext cx="395112" cy="369332"/>
            </a:xfrm>
            <a:prstGeom prst="rect">
              <a:avLst/>
            </a:prstGeom>
            <a:noFill/>
          </p:spPr>
          <p:txBody>
            <a:bodyPr wrap="square" rtlCol="0">
              <a:spAutoFit/>
            </a:bodyPr>
            <a:lstStyle/>
            <a:p>
              <a:r>
                <a:rPr lang="en-GB" dirty="0"/>
                <a:t>2</a:t>
              </a:r>
            </a:p>
          </p:txBody>
        </p:sp>
        <p:grpSp>
          <p:nvGrpSpPr>
            <p:cNvPr id="168" name="Group 167">
              <a:extLst>
                <a:ext uri="{FF2B5EF4-FFF2-40B4-BE49-F238E27FC236}">
                  <a16:creationId xmlns:a16="http://schemas.microsoft.com/office/drawing/2014/main" id="{762C1C59-FF31-69CC-5A43-DD8EEE798923}"/>
                </a:ext>
              </a:extLst>
            </p:cNvPr>
            <p:cNvGrpSpPr/>
            <p:nvPr/>
          </p:nvGrpSpPr>
          <p:grpSpPr>
            <a:xfrm>
              <a:off x="8558055" y="3025423"/>
              <a:ext cx="2189595" cy="1340126"/>
              <a:chOff x="8558055" y="3025423"/>
              <a:chExt cx="2189595" cy="1340126"/>
            </a:xfrm>
          </p:grpSpPr>
          <p:sp>
            <p:nvSpPr>
              <p:cNvPr id="41" name="Rectangle 40">
                <a:extLst>
                  <a:ext uri="{FF2B5EF4-FFF2-40B4-BE49-F238E27FC236}">
                    <a16:creationId xmlns:a16="http://schemas.microsoft.com/office/drawing/2014/main" id="{3816D2F3-9F28-2BE4-D64C-7CE4A09B7CD3}"/>
                  </a:ext>
                </a:extLst>
              </p:cNvPr>
              <p:cNvSpPr/>
              <p:nvPr/>
            </p:nvSpPr>
            <p:spPr>
              <a:xfrm>
                <a:off x="8558055" y="3583635"/>
                <a:ext cx="2189595"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19524DCD-0E5A-84D9-A7B7-7939773E43A0}"/>
                  </a:ext>
                </a:extLst>
              </p:cNvPr>
              <p:cNvSpPr/>
              <p:nvPr/>
            </p:nvSpPr>
            <p:spPr>
              <a:xfrm>
                <a:off x="857941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913132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683242"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10235157"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809377"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9361292" y="3215521"/>
                <a:ext cx="1103830"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0" name="Rectangle: Rounded Corners 149">
                <a:extLst>
                  <a:ext uri="{FF2B5EF4-FFF2-40B4-BE49-F238E27FC236}">
                    <a16:creationId xmlns:a16="http://schemas.microsoft.com/office/drawing/2014/main" id="{FFC1D4B9-FBD9-328D-8011-DD3B3D85A703}"/>
                  </a:ext>
                </a:extLst>
              </p:cNvPr>
              <p:cNvSpPr/>
              <p:nvPr/>
            </p:nvSpPr>
            <p:spPr>
              <a:xfrm>
                <a:off x="8579554" y="3025423"/>
                <a:ext cx="2105380"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27" name="Group 226">
            <a:extLst>
              <a:ext uri="{FF2B5EF4-FFF2-40B4-BE49-F238E27FC236}">
                <a16:creationId xmlns:a16="http://schemas.microsoft.com/office/drawing/2014/main" id="{C6031072-85FC-3801-11CF-F7E577C10DBD}"/>
              </a:ext>
            </a:extLst>
          </p:cNvPr>
          <p:cNvGrpSpPr/>
          <p:nvPr/>
        </p:nvGrpSpPr>
        <p:grpSpPr>
          <a:xfrm>
            <a:off x="10713155" y="1924754"/>
            <a:ext cx="1141611" cy="3555279"/>
            <a:chOff x="10713155" y="1924754"/>
            <a:chExt cx="1141611" cy="3555279"/>
          </a:xfrm>
        </p:grpSpPr>
        <p:sp>
          <p:nvSpPr>
            <p:cNvPr id="43" name="Rectangle 42">
              <a:extLst>
                <a:ext uri="{FF2B5EF4-FFF2-40B4-BE49-F238E27FC236}">
                  <a16:creationId xmlns:a16="http://schemas.microsoft.com/office/drawing/2014/main" id="{A36DF916-E7FC-DC11-ED53-1FA517746063}"/>
                </a:ext>
              </a:extLst>
            </p:cNvPr>
            <p:cNvSpPr/>
            <p:nvPr/>
          </p:nvSpPr>
          <p:spPr>
            <a:xfrm>
              <a:off x="10773930" y="3583635"/>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99BD79E-5DCA-0051-3F42-2CFD18AF8915}"/>
                </a:ext>
              </a:extLst>
            </p:cNvPr>
            <p:cNvSpPr/>
            <p:nvPr/>
          </p:nvSpPr>
          <p:spPr>
            <a:xfrm>
              <a:off x="10787073"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1338988" y="3619173"/>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10773932" y="4698119"/>
              <a:ext cx="1080834" cy="781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1F0AC5A-037C-CBA6-3E72-4926E4FA5CD6}"/>
                </a:ext>
              </a:extLst>
            </p:cNvPr>
            <p:cNvSpPr/>
            <p:nvPr/>
          </p:nvSpPr>
          <p:spPr>
            <a:xfrm>
              <a:off x="1078707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1338990"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28" name="Rectangle 27">
              <a:extLst>
                <a:ext uri="{FF2B5EF4-FFF2-40B4-BE49-F238E27FC236}">
                  <a16:creationId xmlns:a16="http://schemas.microsoft.com/office/drawing/2014/main" id="{EEC8BD47-269B-6953-6711-6984CCE7B290}"/>
                </a:ext>
              </a:extLst>
            </p:cNvPr>
            <p:cNvSpPr/>
            <p:nvPr/>
          </p:nvSpPr>
          <p:spPr>
            <a:xfrm>
              <a:off x="10773930" y="2469151"/>
              <a:ext cx="1080834"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835C54C-5534-FC9F-37A5-F2FDE3B72EF8}"/>
                </a:ext>
              </a:extLst>
            </p:cNvPr>
            <p:cNvSpPr/>
            <p:nvPr/>
          </p:nvSpPr>
          <p:spPr>
            <a:xfrm>
              <a:off x="10787073"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1338988" y="2504689"/>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156" name="TextBox 155">
              <a:extLst>
                <a:ext uri="{FF2B5EF4-FFF2-40B4-BE49-F238E27FC236}">
                  <a16:creationId xmlns:a16="http://schemas.microsoft.com/office/drawing/2014/main" id="{D8AA968D-CDDB-79C4-7623-4C838FCA4C9F}"/>
                </a:ext>
              </a:extLst>
            </p:cNvPr>
            <p:cNvSpPr txBox="1"/>
            <p:nvPr/>
          </p:nvSpPr>
          <p:spPr>
            <a:xfrm>
              <a:off x="10713155" y="3239911"/>
              <a:ext cx="395112" cy="369332"/>
            </a:xfrm>
            <a:prstGeom prst="rect">
              <a:avLst/>
            </a:prstGeom>
            <a:noFill/>
          </p:spPr>
          <p:txBody>
            <a:bodyPr wrap="square" rtlCol="0">
              <a:spAutoFit/>
            </a:bodyPr>
            <a:lstStyle/>
            <a:p>
              <a:r>
                <a:rPr lang="en-GB" dirty="0"/>
                <a:t>4</a:t>
              </a:r>
            </a:p>
          </p:txBody>
        </p:sp>
        <p:sp>
          <p:nvSpPr>
            <p:cNvPr id="9" name="Rectangle: Rounded Corners 8">
              <a:extLst>
                <a:ext uri="{FF2B5EF4-FFF2-40B4-BE49-F238E27FC236}">
                  <a16:creationId xmlns:a16="http://schemas.microsoft.com/office/drawing/2014/main" id="{5B47371B-55FD-D089-2F30-D89DFF19F917}"/>
                </a:ext>
              </a:extLst>
            </p:cNvPr>
            <p:cNvSpPr/>
            <p:nvPr/>
          </p:nvSpPr>
          <p:spPr>
            <a:xfrm>
              <a:off x="10814754" y="1924754"/>
              <a:ext cx="1027289" cy="2997202"/>
            </a:xfrm>
            <a:prstGeom prst="roundRect">
              <a:avLst/>
            </a:prstGeom>
            <a:noFill/>
            <a:ln w="666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6" name="Group 225">
            <a:extLst>
              <a:ext uri="{FF2B5EF4-FFF2-40B4-BE49-F238E27FC236}">
                <a16:creationId xmlns:a16="http://schemas.microsoft.com/office/drawing/2014/main" id="{B44A6258-E2BF-6E2F-565C-B5BE04C2ADC2}"/>
              </a:ext>
            </a:extLst>
          </p:cNvPr>
          <p:cNvGrpSpPr/>
          <p:nvPr/>
        </p:nvGrpSpPr>
        <p:grpSpPr>
          <a:xfrm>
            <a:off x="6101644" y="4137378"/>
            <a:ext cx="4639437" cy="1342655"/>
            <a:chOff x="6101644" y="4137378"/>
            <a:chExt cx="4639437" cy="1342655"/>
          </a:xfrm>
        </p:grpSpPr>
        <p:sp>
          <p:nvSpPr>
            <p:cNvPr id="54" name="Rectangle 53">
              <a:extLst>
                <a:ext uri="{FF2B5EF4-FFF2-40B4-BE49-F238E27FC236}">
                  <a16:creationId xmlns:a16="http://schemas.microsoft.com/office/drawing/2014/main" id="{B6451F66-A238-CA0A-DE47-2DA8CE0567E7}"/>
                </a:ext>
              </a:extLst>
            </p:cNvPr>
            <p:cNvSpPr/>
            <p:nvPr/>
          </p:nvSpPr>
          <p:spPr>
            <a:xfrm>
              <a:off x="6342183" y="4698119"/>
              <a:ext cx="4398898" cy="78191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371752"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692366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47558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27498"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579413"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913132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683244"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10235159" y="4733657"/>
              <a:ext cx="459929" cy="710832"/>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257463"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809379"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257462" y="4330005"/>
              <a:ext cx="1655747"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9361294" y="4330005"/>
              <a:ext cx="551914" cy="4036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2" name="Rectangle: Rounded Corners 151">
              <a:extLst>
                <a:ext uri="{FF2B5EF4-FFF2-40B4-BE49-F238E27FC236}">
                  <a16:creationId xmlns:a16="http://schemas.microsoft.com/office/drawing/2014/main" id="{10C943DA-C1FD-C120-EC90-6FE802BEEC86}"/>
                </a:ext>
              </a:extLst>
            </p:cNvPr>
            <p:cNvSpPr/>
            <p:nvPr/>
          </p:nvSpPr>
          <p:spPr>
            <a:xfrm>
              <a:off x="6383864" y="4137378"/>
              <a:ext cx="4306713"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31D36D28-3959-E1AD-7046-451A60D64662}"/>
                </a:ext>
              </a:extLst>
            </p:cNvPr>
            <p:cNvSpPr txBox="1"/>
            <p:nvPr/>
          </p:nvSpPr>
          <p:spPr>
            <a:xfrm>
              <a:off x="6101644" y="4295423"/>
              <a:ext cx="395112" cy="369332"/>
            </a:xfrm>
            <a:prstGeom prst="rect">
              <a:avLst/>
            </a:prstGeom>
            <a:noFill/>
          </p:spPr>
          <p:txBody>
            <a:bodyPr wrap="square" rtlCol="0">
              <a:spAutoFit/>
            </a:bodyPr>
            <a:lstStyle/>
            <a:p>
              <a:r>
                <a:rPr lang="en-GB" dirty="0"/>
                <a:t>3</a:t>
              </a:r>
            </a:p>
          </p:txBody>
        </p:sp>
      </p:grpSp>
      <p:grpSp>
        <p:nvGrpSpPr>
          <p:cNvPr id="228" name="Group 227">
            <a:extLst>
              <a:ext uri="{FF2B5EF4-FFF2-40B4-BE49-F238E27FC236}">
                <a16:creationId xmlns:a16="http://schemas.microsoft.com/office/drawing/2014/main" id="{7F7F566E-BDDB-B4EE-6CAB-A457D06B75B6}"/>
              </a:ext>
            </a:extLst>
          </p:cNvPr>
          <p:cNvGrpSpPr/>
          <p:nvPr/>
        </p:nvGrpSpPr>
        <p:grpSpPr>
          <a:xfrm>
            <a:off x="6062133" y="5271911"/>
            <a:ext cx="5802490" cy="1322602"/>
            <a:chOff x="6062133" y="5271911"/>
            <a:chExt cx="5802490" cy="1322602"/>
          </a:xfrm>
        </p:grpSpPr>
        <p:grpSp>
          <p:nvGrpSpPr>
            <p:cNvPr id="84" name="Group 83">
              <a:extLst>
                <a:ext uri="{FF2B5EF4-FFF2-40B4-BE49-F238E27FC236}">
                  <a16:creationId xmlns:a16="http://schemas.microsoft.com/office/drawing/2014/main" id="{8C1FD456-1BF1-40B0-CE72-F8AEE7D4B755}"/>
                </a:ext>
              </a:extLst>
            </p:cNvPr>
            <p:cNvGrpSpPr/>
            <p:nvPr/>
          </p:nvGrpSpPr>
          <p:grpSpPr>
            <a:xfrm>
              <a:off x="6342183" y="5812599"/>
              <a:ext cx="5522440" cy="781914"/>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15363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05548"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257463"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809379" y="5444489"/>
              <a:ext cx="551915"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153633" y="5444489"/>
              <a:ext cx="3863407"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913209" y="5444489"/>
              <a:ext cx="1655746"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936129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913209"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10465124" y="5444489"/>
              <a:ext cx="1103830" cy="40364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71F1750C-1EA8-0766-6CA8-329D2017E756}"/>
                </a:ext>
              </a:extLst>
            </p:cNvPr>
            <p:cNvSpPr/>
            <p:nvPr/>
          </p:nvSpPr>
          <p:spPr>
            <a:xfrm>
              <a:off x="6344352" y="5271911"/>
              <a:ext cx="5475115" cy="756356"/>
            </a:xfrm>
            <a:prstGeom prst="roundRect">
              <a:avLst/>
            </a:prstGeom>
            <a:noFill/>
            <a:ln w="666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4229048D-002E-BFC7-7FC8-D1C61B2F866C}"/>
                </a:ext>
              </a:extLst>
            </p:cNvPr>
            <p:cNvSpPr txBox="1"/>
            <p:nvPr/>
          </p:nvSpPr>
          <p:spPr>
            <a:xfrm>
              <a:off x="6062133" y="5554133"/>
              <a:ext cx="395112" cy="369332"/>
            </a:xfrm>
            <a:prstGeom prst="rect">
              <a:avLst/>
            </a:prstGeom>
            <a:noFill/>
          </p:spPr>
          <p:txBody>
            <a:bodyPr wrap="square" rtlCol="0">
              <a:spAutoFit/>
            </a:bodyPr>
            <a:lstStyle/>
            <a:p>
              <a:r>
                <a:rPr lang="en-GB" dirty="0"/>
                <a:t>5</a:t>
              </a:r>
            </a:p>
          </p:txBody>
        </p:sp>
      </p:grp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5"/>
                </p:tgtEl>
              </p:cMediaNode>
            </p:video>
            <p:seq concurrent="1" nextAc="seek">
              <p:cTn id="48" restart="whenNotActive" fill="hold" evtFilter="cancelBubble" nodeType="interactiveSeq">
                <p:stCondLst>
                  <p:cond evt="onClick" delay="0">
                    <p:tgtEl>
                      <p:spTgt spid="5"/>
                    </p:tgtEl>
                  </p:cond>
                </p:stCondLst>
                <p:endSync evt="end" delay="0">
                  <p:rtn val="all"/>
                </p:endSync>
                <p:childTnLst>
                  <p:par>
                    <p:cTn id="49" fill="hold">
                      <p:stCondLst>
                        <p:cond delay="0"/>
                      </p:stCondLst>
                      <p:childTnLst>
                        <p:par>
                          <p:cTn id="50" fill="hold">
                            <p:stCondLst>
                              <p:cond delay="0"/>
                            </p:stCondLst>
                            <p:childTnLst>
                              <p:par>
                                <p:cTn id="51" presetID="1" presetClass="mediacall" presetSubtype="0" fill="hold" nodeType="clickEffect">
                                  <p:stCondLst>
                                    <p:cond delay="0"/>
                                  </p:stCondLst>
                                  <p:childTnLst>
                                    <p:cmd type="call" cmd="play">
                                      <p:cBhvr>
                                        <p:cTn id="52" dur="1" fill="hold"/>
                                        <p:tgtEl>
                                          <p:spTgt spid="5"/>
                                        </p:tgtEl>
                                      </p:cBhvr>
                                    </p:cmd>
                                  </p:childTnLst>
                                </p:cTn>
                              </p:par>
                            </p:childTnLst>
                          </p:cTn>
                        </p:par>
                      </p:childTnLst>
                    </p:cTn>
                  </p:par>
                  <p:par>
                    <p:cTn id="53" fill="hold">
                      <p:stCondLst>
                        <p:cond delay="indefinite"/>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5"/>
                                        </p:tgtEl>
                                      </p:cBhvr>
                                    </p:cmd>
                                  </p:childTnLst>
                                </p:cTn>
                              </p:par>
                            </p:childTnLst>
                          </p:cTn>
                        </p:par>
                      </p:childTnLst>
                    </p:cTn>
                  </p:par>
                </p:childTnLst>
              </p:cTn>
              <p:nextCondLst>
                <p:cond evt="onClick" delay="0">
                  <p:tgtEl>
                    <p:spTgt spid="5"/>
                  </p:tgtEl>
                </p:cond>
              </p:nextCondLst>
            </p:seq>
          </p:childTnLst>
        </p:cTn>
      </p:par>
    </p:tnLst>
    <p:bldLst>
      <p:bldP spid="24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1071578"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1600" dirty="0">
                <a:latin typeface="Cascadia Code" panose="020B0609020000020004" pitchFamily="49" charset="0"/>
                <a:cs typeface="Cascadia Code" panose="020B0609020000020004" pitchFamily="49" charset="0"/>
              </a:rPr>
              <a:t>	// for (0,10) I chose 8 because it’s a power of 2, for (4,8) I chose 6</a:t>
            </a:r>
          </a:p>
          <a:p>
            <a:pPr marL="0" indent="0">
              <a:buNone/>
            </a:pPr>
            <a:r>
              <a:rPr lang="en-GB" sz="1600" dirty="0">
                <a:latin typeface="Cascadia Code" panose="020B0609020000020004" pitchFamily="49" charset="0"/>
                <a:cs typeface="Cascadia Code" panose="020B0609020000020004" pitchFamily="49" charset="0"/>
              </a:rPr>
              <a:t>	// but you can also just go halfway, it’ll still work</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err="1">
                <a:latin typeface="Cascadia Code" panose="020B0609020000020004" pitchFamily="49" charset="0"/>
                <a:cs typeface="Cascadia Code" panose="020B0609020000020004" pitchFamily="49" charset="0"/>
              </a:rPr>
              <a:t>mergeSort</a:t>
            </a:r>
            <a:r>
              <a:rPr lang="en-GB" sz="2400" dirty="0">
                <a:latin typeface="Cascadia Code" panose="020B0609020000020004" pitchFamily="49" charset="0"/>
                <a:cs typeface="Cascadia Code" panose="020B0609020000020004" pitchFamily="49" charset="0"/>
              </a:rPr>
              <a:t> (divider, end);</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a:t>
            </a:r>
            <a:r>
              <a:rPr lang="en-GB" sz="2400" dirty="0" err="1">
                <a:solidFill>
                  <a:schemeClr val="accent1"/>
                </a:solidFill>
                <a:highlight>
                  <a:srgbClr val="FFFF00"/>
                </a:highlight>
                <a:latin typeface="Cascadia Code" panose="020B0609020000020004" pitchFamily="49" charset="0"/>
                <a:cs typeface="Cascadia Code" panose="020B0609020000020004" pitchFamily="49" charset="0"/>
              </a:rPr>
              <a:t>sortmerge</a:t>
            </a:r>
            <a:r>
              <a:rPr lang="en-GB" sz="2400" dirty="0">
                <a:solidFill>
                  <a:schemeClr val="accent1"/>
                </a:solidFill>
                <a:highlight>
                  <a:srgbClr val="FFFF00"/>
                </a:highlight>
                <a:latin typeface="Cascadia Code" panose="020B0609020000020004" pitchFamily="49" charset="0"/>
                <a:cs typeface="Cascadia Code" panose="020B0609020000020004" pitchFamily="49" charset="0"/>
              </a:rPr>
              <a:t>(start-&gt;divider, divider-&gt;end);</a:t>
            </a:r>
          </a:p>
          <a:p>
            <a:pPr marL="0" indent="0">
              <a:buNone/>
            </a:pPr>
            <a:r>
              <a:rPr lang="en-GB" sz="1700" dirty="0">
                <a:latin typeface="Cascadia Code" panose="020B0609020000020004" pitchFamily="49" charset="0"/>
                <a:cs typeface="Cascadia Code" panose="020B0609020000020004" pitchFamily="49" charset="0"/>
              </a:rPr>
              <a:t>	// this is what is happening in the yellow boxes</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Call structure: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6)</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(6, 8)</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F031-27E0-C1C1-E335-937D43FA37A5}"/>
              </a:ext>
            </a:extLst>
          </p:cNvPr>
          <p:cNvSpPr>
            <a:spLocks noGrp="1"/>
          </p:cNvSpPr>
          <p:nvPr>
            <p:ph type="title"/>
          </p:nvPr>
        </p:nvSpPr>
        <p:spPr/>
        <p:txBody>
          <a:bodyPr/>
          <a:lstStyle/>
          <a:p>
            <a:r>
              <a:rPr lang="en-GB" dirty="0"/>
              <a:t>Experiment</a:t>
            </a:r>
          </a:p>
        </p:txBody>
      </p:sp>
      <p:pic>
        <p:nvPicPr>
          <p:cNvPr id="5" name="Picture 4">
            <a:extLst>
              <a:ext uri="{FF2B5EF4-FFF2-40B4-BE49-F238E27FC236}">
                <a16:creationId xmlns:a16="http://schemas.microsoft.com/office/drawing/2014/main" id="{D53328F2-73A4-F559-B84C-D4035D86F083}"/>
              </a:ext>
            </a:extLst>
          </p:cNvPr>
          <p:cNvPicPr>
            <a:picLocks noChangeAspect="1"/>
          </p:cNvPicPr>
          <p:nvPr/>
        </p:nvPicPr>
        <p:blipFill>
          <a:blip r:embed="rId3"/>
          <a:stretch>
            <a:fillRect/>
          </a:stretch>
        </p:blipFill>
        <p:spPr>
          <a:xfrm>
            <a:off x="509827" y="2166565"/>
            <a:ext cx="11172346" cy="1281286"/>
          </a:xfrm>
          <a:prstGeom prst="rect">
            <a:avLst/>
          </a:prstGeom>
        </p:spPr>
      </p:pic>
    </p:spTree>
    <p:extLst>
      <p:ext uri="{BB962C8B-B14F-4D97-AF65-F5344CB8AC3E}">
        <p14:creationId xmlns:p14="http://schemas.microsoft.com/office/powerpoint/2010/main" val="328759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a:t>
            </a:r>
            <a:r>
              <a:rPr lang="en-GB"/>
              <a:t>of </a:t>
            </a:r>
            <a:r>
              <a:rPr lang="en-GB" dirty="0"/>
              <a:t>sorting</a:t>
            </a:r>
            <a:r>
              <a:rPr lang="en-GB"/>
              <a:t>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456271" y="3281732"/>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080000" y="1821351"/>
            <a:ext cx="3488267" cy="1477328"/>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a:p>
            <a:pPr marL="285750" indent="-285750">
              <a:buFont typeface="Arial" panose="020B0604020202020204" pitchFamily="34" charset="0"/>
              <a:buChar char="•"/>
            </a:pPr>
            <a:r>
              <a:rPr lang="en-GB" dirty="0"/>
              <a:t>is it sorted again using another key (need </a:t>
            </a:r>
            <a:r>
              <a:rPr lang="en-GB" b="1" dirty="0"/>
              <a:t>stable</a:t>
            </a:r>
            <a:r>
              <a:rPr lang="en-GB" dirty="0"/>
              <a:t> sort)</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57341" y="5481091"/>
            <a:ext cx="3533775" cy="646331"/>
          </a:xfrm>
          <a:prstGeom prst="rect">
            <a:avLst/>
          </a:prstGeom>
          <a:noFill/>
        </p:spPr>
        <p:txBody>
          <a:bodyPr wrap="square">
            <a:spAutoFit/>
          </a:bodyPr>
          <a:lstStyle/>
          <a:p>
            <a:r>
              <a:rPr lang="en-GB" dirty="0"/>
              <a:t>Is copy/Move and expensive operation?</a:t>
            </a:r>
          </a:p>
        </p:txBody>
      </p:sp>
      <p:sp>
        <p:nvSpPr>
          <p:cNvPr id="6" name="TextBox 5">
            <a:extLst>
              <a:ext uri="{FF2B5EF4-FFF2-40B4-BE49-F238E27FC236}">
                <a16:creationId xmlns:a16="http://schemas.microsoft.com/office/drawing/2014/main" id="{B31A0FB6-7B63-FD1F-4BCA-DA837538E71B}"/>
              </a:ext>
            </a:extLst>
          </p:cNvPr>
          <p:cNvSpPr txBox="1"/>
          <p:nvPr/>
        </p:nvSpPr>
        <p:spPr>
          <a:xfrm>
            <a:off x="7988408" y="5870558"/>
            <a:ext cx="3533775" cy="369332"/>
          </a:xfrm>
          <a:prstGeom prst="rect">
            <a:avLst/>
          </a:prstGeom>
          <a:noFill/>
        </p:spPr>
        <p:txBody>
          <a:bodyPr wrap="square">
            <a:spAutoFit/>
          </a:bodyPr>
          <a:lstStyle/>
          <a:p>
            <a:r>
              <a:rPr lang="en-GB" dirty="0"/>
              <a:t>Complexity O(n), O(n log(n))</a:t>
            </a:r>
          </a:p>
        </p:txBody>
      </p:sp>
    </p:spTree>
    <p:extLst>
      <p:ext uri="{BB962C8B-B14F-4D97-AF65-F5344CB8AC3E}">
        <p14:creationId xmlns:p14="http://schemas.microsoft.com/office/powerpoint/2010/main" val="37566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fontScale="92500" lnSpcReduction="10000"/>
          </a:bodyPr>
          <a:lstStyle/>
          <a:p>
            <a:r>
              <a:rPr lang="en-GB" dirty="0"/>
              <a:t>You don’t need to know programming to learn algorithms</a:t>
            </a:r>
          </a:p>
          <a:p>
            <a:r>
              <a:rPr lang="en-GB" dirty="0"/>
              <a:t>Many jobs in IT involve spending </a:t>
            </a:r>
            <a:r>
              <a:rPr lang="en-GB"/>
              <a:t>the vast </a:t>
            </a:r>
            <a:r>
              <a:rPr lang="en-GB" dirty="0"/>
              <a:t>majority of the time developing algorithms, not programs</a:t>
            </a:r>
          </a:p>
          <a:p>
            <a:r>
              <a:rPr lang="en-GB" dirty="0"/>
              <a:t>Programming is just a tool, the solution to the business problem is in the algorithm</a:t>
            </a:r>
          </a:p>
          <a:p>
            <a:r>
              <a:rPr lang="en-GB" dirty="0"/>
              <a:t>You can get your next programming job without knowing the programming language</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some information, what do I do next ?</a:t>
            </a:r>
          </a:p>
          <a:p>
            <a:pPr lvl="1"/>
            <a:r>
              <a:rPr lang="en-GB" dirty="0"/>
              <a:t>You won’t find the answer at </a:t>
            </a:r>
            <a:r>
              <a:rPr lang="en-GB" i="1" u="sng" dirty="0"/>
              <a:t>https://javascript.info/ </a:t>
            </a:r>
            <a:r>
              <a:rPr lang="en-GB" dirty="0"/>
              <a:t>!</a:t>
            </a:r>
          </a:p>
        </p:txBody>
      </p:sp>
    </p:spTree>
    <p:extLst>
      <p:ext uri="{BB962C8B-B14F-4D97-AF65-F5344CB8AC3E}">
        <p14:creationId xmlns:p14="http://schemas.microsoft.com/office/powerpoint/2010/main" val="3116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1477328"/>
          </a:xfrm>
          <a:prstGeom prst="rect">
            <a:avLst/>
          </a:prstGeom>
          <a:noFill/>
        </p:spPr>
        <p:txBody>
          <a:bodyPr wrap="square" rtlCol="0">
            <a:spAutoFit/>
          </a:bodyPr>
          <a:lstStyle/>
          <a:p>
            <a:r>
              <a:rPr lang="en-GB" dirty="0"/>
              <a:t>The developers of an algorithm to play rock-paper-scissors think they have one that will win as many times as it will lose, so in the long run can’t be beaten consistently.</a:t>
            </a:r>
          </a:p>
          <a:p>
            <a:endParaRPr lang="en-GB" dirty="0"/>
          </a:p>
          <a:p>
            <a:r>
              <a:rPr lang="en-GB" dirty="0"/>
              <a:t>Your challenge is to implement an algorithm to beat it consistently.</a:t>
            </a:r>
          </a:p>
        </p:txBody>
      </p:sp>
      <p:grpSp>
        <p:nvGrpSpPr>
          <p:cNvPr id="3" name="Group 2">
            <a:extLst>
              <a:ext uri="{FF2B5EF4-FFF2-40B4-BE49-F238E27FC236}">
                <a16:creationId xmlns:a16="http://schemas.microsoft.com/office/drawing/2014/main" id="{F562686E-871B-4028-31D4-62B93B544E4D}"/>
              </a:ext>
            </a:extLst>
          </p:cNvPr>
          <p:cNvGrpSpPr/>
          <p:nvPr/>
        </p:nvGrpSpPr>
        <p:grpSpPr>
          <a:xfrm>
            <a:off x="451262" y="3389044"/>
            <a:ext cx="11530940" cy="2907548"/>
            <a:chOff x="451262" y="3389044"/>
            <a:chExt cx="11530940" cy="2907548"/>
          </a:xfrm>
        </p:grpSpPr>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24484" y="4291395"/>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451262" y="3389044"/>
              <a:ext cx="8193973" cy="2400657"/>
            </a:xfrm>
            <a:prstGeom prst="rect">
              <a:avLst/>
            </a:prstGeom>
            <a:noFill/>
          </p:spPr>
          <p:txBody>
            <a:bodyPr wrap="square" rtlCol="0">
              <a:spAutoFit/>
            </a:bodyPr>
            <a:lstStyle/>
            <a:p>
              <a:r>
                <a:rPr lang="en-GB" dirty="0"/>
                <a:t>The code is at</a:t>
              </a:r>
            </a:p>
            <a:p>
              <a:r>
                <a:rPr lang="en-GB" sz="1200" dirty="0">
                  <a:hlinkClick r:id="rId4"/>
                </a:rPr>
                <a:t>https://github.com/wai-t/CompSci/blob/main/ComputerScience/Algorithms_Intro/rock_paper_scissors.js</a:t>
              </a:r>
              <a:endParaRPr lang="en-GB" sz="1200" dirty="0"/>
            </a:p>
            <a:p>
              <a:r>
                <a:rPr lang="en-GB" sz="1200" dirty="0"/>
                <a:t> </a:t>
              </a:r>
            </a:p>
            <a:p>
              <a:r>
                <a:rPr lang="en-GB" dirty="0"/>
                <a:t>You can run the program with “node rock_paper_scissors.js” in a terminal. Each run will play 1000 (NUM_GAMES) games. We get +1 for a win and -1 for a draw. If everything was equal we’d expect a final score of between -30 and +30.</a:t>
              </a:r>
            </a:p>
            <a:p>
              <a:endParaRPr lang="en-GB" dirty="0"/>
            </a:p>
            <a:p>
              <a:r>
                <a:rPr lang="en-GB" dirty="0"/>
                <a:t>In the function </a:t>
              </a:r>
              <a:r>
                <a:rPr lang="en-GB" dirty="0" err="1"/>
                <a:t>my_play</a:t>
              </a:r>
              <a:r>
                <a:rPr lang="en-GB" dirty="0"/>
                <a:t>(), you have to change the code so that it will consistently score above +30.</a:t>
              </a:r>
            </a:p>
          </p:txBody>
        </p:sp>
        <p:sp>
          <p:nvSpPr>
            <p:cNvPr id="8" name="TextBox 7">
              <a:extLst>
                <a:ext uri="{FF2B5EF4-FFF2-40B4-BE49-F238E27FC236}">
                  <a16:creationId xmlns:a16="http://schemas.microsoft.com/office/drawing/2014/main" id="{E36FF139-B0C7-E524-6D85-4BA9797A26FB}"/>
                </a:ext>
              </a:extLst>
            </p:cNvPr>
            <p:cNvSpPr txBox="1"/>
            <p:nvPr/>
          </p:nvSpPr>
          <p:spPr>
            <a:xfrm>
              <a:off x="567046" y="5927260"/>
              <a:ext cx="11415156" cy="369332"/>
            </a:xfrm>
            <a:prstGeom prst="rect">
              <a:avLst/>
            </a:prstGeom>
            <a:noFill/>
          </p:spPr>
          <p:txBody>
            <a:bodyPr wrap="square">
              <a:spAutoFit/>
            </a:bodyPr>
            <a:lstStyle/>
            <a:p>
              <a:r>
                <a:rPr lang="en-GB" sz="1800" dirty="0">
                  <a:hlinkClick r:id="rId4"/>
                </a:rPr>
                <a:t>https://github.com/wai-t/CompSci/blob/main/ComputerScience/Algorithms_Intro/rock_paper_scissors.js</a:t>
              </a:r>
              <a:endParaRPr lang="en-GB" sz="1800" dirty="0"/>
            </a:p>
          </p:txBody>
        </p:sp>
      </p:grpSp>
    </p:spTree>
    <p:extLst>
      <p:ext uri="{BB962C8B-B14F-4D97-AF65-F5344CB8AC3E}">
        <p14:creationId xmlns:p14="http://schemas.microsoft.com/office/powerpoint/2010/main" val="143685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801862"/>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bot’s game history</a:t>
            </a:r>
          </a:p>
          <a:p>
            <a:endParaRPr lang="en-US" dirty="0">
              <a:latin typeface="Cascadia Mono" panose="020B0609020000020004" pitchFamily="49" charset="0"/>
              <a:cs typeface="Cascadia Mono" panose="020B0609020000020004" pitchFamily="49" charset="0"/>
            </a:endParaRPr>
          </a:p>
          <a:p>
            <a:r>
              <a:rPr lang="en-US" sz="1600" dirty="0">
                <a:solidFill>
                  <a:schemeClr val="accent1"/>
                </a:solidFill>
                <a:latin typeface="Cascadia Mono" panose="020B0609020000020004" pitchFamily="49" charset="0"/>
                <a:cs typeface="Cascadia Mono" panose="020B0609020000020004" pitchFamily="49" charset="0"/>
              </a:rPr>
              <a:t>function </a:t>
            </a:r>
            <a:r>
              <a:rPr lang="en-US" sz="1600" dirty="0" err="1">
                <a:solidFill>
                  <a:schemeClr val="accent1"/>
                </a:solidFill>
                <a:latin typeface="Cascadia Mono" panose="020B0609020000020004" pitchFamily="49" charset="0"/>
                <a:cs typeface="Cascadia Mono" panose="020B0609020000020004" pitchFamily="49" charset="0"/>
              </a:rPr>
              <a:t>robo_play</a:t>
            </a:r>
            <a:r>
              <a:rPr lang="en-US" sz="1600" dirty="0">
                <a:solidFill>
                  <a:schemeClr val="accent1"/>
                </a:solidFill>
                <a:latin typeface="Cascadia Mono" panose="020B0609020000020004" pitchFamily="49" charset="0"/>
                <a:cs typeface="Cascadia Mono" panose="020B0609020000020004" pitchFamily="49" charset="0"/>
              </a:rPr>
              <a:t> (</a:t>
            </a:r>
            <a:r>
              <a:rPr lang="en-US" sz="1600" dirty="0" err="1">
                <a:solidFill>
                  <a:schemeClr val="accent1"/>
                </a:solidFill>
                <a:latin typeface="Cascadia Mono" panose="020B0609020000020004" pitchFamily="49" charset="0"/>
                <a:cs typeface="Cascadia Mono" panose="020B0609020000020004" pitchFamily="49" charset="0"/>
              </a:rPr>
              <a:t>game_num</a:t>
            </a:r>
            <a:r>
              <a:rPr lang="en-US" sz="1600" dirty="0">
                <a:solidFill>
                  <a:schemeClr val="accent1"/>
                </a:solidFill>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   // </a:t>
            </a:r>
            <a:r>
              <a:rPr lang="en-US" sz="1600" dirty="0" err="1">
                <a:latin typeface="Cascadia Mono" panose="020B0609020000020004" pitchFamily="49" charset="0"/>
                <a:cs typeface="Cascadia Mono" panose="020B0609020000020004" pitchFamily="49" charset="0"/>
              </a:rPr>
              <a:t>robo’s</a:t>
            </a:r>
            <a:r>
              <a:rPr lang="en-US" sz="1600" dirty="0">
                <a:latin typeface="Cascadia Mono" panose="020B0609020000020004" pitchFamily="49" charset="0"/>
                <a:cs typeface="Cascadia Mono" panose="020B0609020000020004" pitchFamily="49" charset="0"/>
              </a:rPr>
              <a:t> secret sauce</a:t>
            </a:r>
          </a:p>
          <a:p>
            <a:r>
              <a:rPr lang="en-US" sz="1600" dirty="0">
                <a:latin typeface="Cascadia Mono" panose="020B0609020000020004" pitchFamily="49" charset="0"/>
                <a:cs typeface="Cascadia Mono" panose="020B0609020000020004" pitchFamily="49" charset="0"/>
              </a:rPr>
              <a:t>    if ( </a:t>
            </a:r>
            <a:r>
              <a:rPr lang="en-US" sz="1600" dirty="0" err="1">
                <a:latin typeface="Cascadia Mono" panose="020B0609020000020004" pitchFamily="49" charset="0"/>
                <a:cs typeface="Cascadia Mono" panose="020B0609020000020004" pitchFamily="49" charset="0"/>
              </a:rPr>
              <a:t>Math.random</a:t>
            </a:r>
            <a:r>
              <a:rPr lang="en-US" sz="1600" dirty="0">
                <a:latin typeface="Cascadia Mono" panose="020B0609020000020004" pitchFamily="49" charset="0"/>
                <a:cs typeface="Cascadia Mono" panose="020B0609020000020004" pitchFamily="49" charset="0"/>
              </a:rPr>
              <a:t>() &lt; 0.25 &amp;&amp; </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&gt; 0) {</a:t>
            </a:r>
          </a:p>
          <a:p>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[game_num-1];</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else {</a:t>
            </a:r>
          </a:p>
          <a:p>
            <a:r>
              <a:rPr lang="en-US" sz="1600" dirty="0">
                <a:latin typeface="Cascadia Mono" panose="020B0609020000020004" pitchFamily="49" charset="0"/>
                <a:cs typeface="Cascadia Mono" panose="020B0609020000020004" pitchFamily="49" charset="0"/>
              </a:rPr>
              <a:t>        let rand = </a:t>
            </a:r>
            <a:r>
              <a:rPr lang="en-US" sz="1600" dirty="0" err="1">
                <a:latin typeface="Cascadia Mono" panose="020B0609020000020004" pitchFamily="49" charset="0"/>
                <a:cs typeface="Cascadia Mono" panose="020B0609020000020004" pitchFamily="49" charset="0"/>
              </a:rPr>
              <a:t>Math.floor</a:t>
            </a:r>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Math.random</a:t>
            </a:r>
            <a:r>
              <a:rPr lang="en-US" sz="1600" dirty="0">
                <a:latin typeface="Cascadia Mono" panose="020B0609020000020004" pitchFamily="49" charset="0"/>
                <a:cs typeface="Cascadia Mono" panose="020B0609020000020004" pitchFamily="49" charset="0"/>
              </a:rPr>
              <a:t>() * 3 ) ;</a:t>
            </a:r>
          </a:p>
          <a:p>
            <a:r>
              <a:rPr lang="en-US" sz="1600" dirty="0">
                <a:latin typeface="Cascadia Mono" panose="020B0609020000020004" pitchFamily="49" charset="0"/>
                <a:cs typeface="Cascadia Mono" panose="020B0609020000020004" pitchFamily="49" charset="0"/>
              </a:rPr>
              <a:t>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 = plays[rand];</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return </a:t>
            </a:r>
            <a:r>
              <a:rPr lang="en-US" sz="1600" dirty="0" err="1">
                <a:latin typeface="Cascadia Mono" panose="020B0609020000020004" pitchFamily="49" charset="0"/>
                <a:cs typeface="Cascadia Mono" panose="020B0609020000020004" pitchFamily="49" charset="0"/>
              </a:rPr>
              <a:t>robo_plays</a:t>
            </a:r>
            <a:r>
              <a:rPr lang="en-US" sz="1600" dirty="0">
                <a:latin typeface="Cascadia Mono" panose="020B0609020000020004" pitchFamily="49" charset="0"/>
                <a:cs typeface="Cascadia Mono" panose="020B0609020000020004" pitchFamily="49" charset="0"/>
              </a:rPr>
              <a:t>[</a:t>
            </a:r>
            <a:r>
              <a:rPr lang="en-US" sz="1600" dirty="0" err="1">
                <a:latin typeface="Cascadia Mono" panose="020B0609020000020004" pitchFamily="49" charset="0"/>
                <a:cs typeface="Cascadia Mono" panose="020B0609020000020004" pitchFamily="49" charset="0"/>
              </a:rPr>
              <a:t>game_num</a:t>
            </a:r>
            <a:r>
              <a:rPr lang="en-US" sz="1600" dirty="0">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a:t>
            </a:r>
          </a:p>
          <a:p>
            <a:endParaRPr lang="en-US" sz="1600" dirty="0">
              <a:latin typeface="Cascadia Mono" panose="020B0609020000020004" pitchFamily="49" charset="0"/>
              <a:cs typeface="Cascadia Mono" panose="020B0609020000020004" pitchFamily="49" charset="0"/>
            </a:endParaRPr>
          </a:p>
          <a:p>
            <a:r>
              <a:rPr lang="en-US" sz="1600" dirty="0">
                <a:solidFill>
                  <a:schemeClr val="accent1"/>
                </a:solidFill>
                <a:latin typeface="Cascadia Mono" panose="020B0609020000020004" pitchFamily="49" charset="0"/>
                <a:cs typeface="Cascadia Mono" panose="020B0609020000020004" pitchFamily="49" charset="0"/>
              </a:rPr>
              <a:t>function </a:t>
            </a:r>
            <a:r>
              <a:rPr lang="en-US" sz="1600" dirty="0" err="1">
                <a:solidFill>
                  <a:schemeClr val="accent1"/>
                </a:solidFill>
                <a:latin typeface="Cascadia Mono" panose="020B0609020000020004" pitchFamily="49" charset="0"/>
                <a:cs typeface="Cascadia Mono" panose="020B0609020000020004" pitchFamily="49" charset="0"/>
              </a:rPr>
              <a:t>my_play</a:t>
            </a:r>
            <a:r>
              <a:rPr lang="en-US" sz="1600" dirty="0">
                <a:solidFill>
                  <a:schemeClr val="accent1"/>
                </a:solidFill>
                <a:latin typeface="Cascadia Mono" panose="020B0609020000020004" pitchFamily="49" charset="0"/>
                <a:cs typeface="Cascadia Mono" panose="020B0609020000020004" pitchFamily="49" charset="0"/>
              </a:rPr>
              <a:t>(</a:t>
            </a:r>
            <a:r>
              <a:rPr lang="en-US" sz="1600" dirty="0" err="1">
                <a:solidFill>
                  <a:schemeClr val="accent1"/>
                </a:solidFill>
                <a:latin typeface="Cascadia Mono" panose="020B0609020000020004" pitchFamily="49" charset="0"/>
                <a:cs typeface="Cascadia Mono" panose="020B0609020000020004" pitchFamily="49" charset="0"/>
              </a:rPr>
              <a:t>game_num</a:t>
            </a:r>
            <a:r>
              <a:rPr lang="en-US" sz="1600" dirty="0">
                <a:solidFill>
                  <a:schemeClr val="accent1"/>
                </a:solidFill>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a:t>
            </a:r>
          </a:p>
          <a:p>
            <a:r>
              <a:rPr lang="en-US" sz="1600" dirty="0">
                <a:latin typeface="Cascadia Mono" panose="020B0609020000020004" pitchFamily="49" charset="0"/>
                <a:cs typeface="Cascadia Mono" panose="020B0609020000020004" pitchFamily="49" charset="0"/>
              </a:rPr>
              <a:t>    // TODO</a:t>
            </a:r>
          </a:p>
          <a:p>
            <a:r>
              <a:rPr lang="en-US" sz="1600" dirty="0">
                <a:latin typeface="Cascadia Mono" panose="020B0609020000020004" pitchFamily="49" charset="0"/>
                <a:cs typeface="Cascadia Mono" panose="020B0609020000020004" pitchFamily="49" charset="0"/>
              </a:rPr>
              <a:t>    // At the moment your strategy is to play SCISSORS every time.</a:t>
            </a:r>
          </a:p>
          <a:p>
            <a:r>
              <a:rPr lang="en-US" sz="1600" dirty="0">
                <a:latin typeface="Cascadia Mono" panose="020B0609020000020004" pitchFamily="49" charset="0"/>
                <a:cs typeface="Cascadia Mono" panose="020B0609020000020004" pitchFamily="49" charset="0"/>
              </a:rPr>
              <a:t>    // Your challenge is to replace the statement below with a strategy that will   </a:t>
            </a:r>
          </a:p>
          <a:p>
            <a:r>
              <a:rPr lang="en-US" sz="1600" dirty="0">
                <a:latin typeface="Cascadia Mono" panose="020B0609020000020004" pitchFamily="49" charset="0"/>
                <a:cs typeface="Cascadia Mono" panose="020B0609020000020004" pitchFamily="49" charset="0"/>
              </a:rPr>
              <a:t>    // beat </a:t>
            </a:r>
            <a:r>
              <a:rPr lang="en-US" sz="1600" dirty="0" err="1">
                <a:latin typeface="Cascadia Mono" panose="020B0609020000020004" pitchFamily="49" charset="0"/>
                <a:cs typeface="Cascadia Mono" panose="020B0609020000020004" pitchFamily="49" charset="0"/>
              </a:rPr>
              <a:t>robo</a:t>
            </a:r>
            <a:r>
              <a:rPr lang="en-US" sz="1600" dirty="0">
                <a:latin typeface="Cascadia Mono" panose="020B0609020000020004" pitchFamily="49" charset="0"/>
                <a:cs typeface="Cascadia Mono" panose="020B0609020000020004" pitchFamily="49" charset="0"/>
              </a:rPr>
              <a:t> consistently</a:t>
            </a:r>
          </a:p>
          <a:p>
            <a:r>
              <a:rPr lang="en-US" sz="1600" dirty="0">
                <a:latin typeface="Cascadia Mono" panose="020B0609020000020004" pitchFamily="49" charset="0"/>
                <a:cs typeface="Cascadia Mono" panose="020B0609020000020004" pitchFamily="49" charset="0"/>
              </a:rPr>
              <a:t>    //</a:t>
            </a:r>
          </a:p>
          <a:p>
            <a:r>
              <a:rPr lang="en-US" sz="1600" dirty="0">
                <a:latin typeface="Cascadia Mono" panose="020B0609020000020004" pitchFamily="49" charset="0"/>
                <a:cs typeface="Cascadia Mono" panose="020B0609020000020004" pitchFamily="49" charset="0"/>
              </a:rPr>
              <a:t>    return SCISSORS;</a:t>
            </a:r>
          </a:p>
          <a:p>
            <a:r>
              <a:rPr lang="en-US" sz="1600" dirty="0">
                <a:latin typeface="Cascadia Mono" panose="020B0609020000020004" pitchFamily="49" charset="0"/>
                <a:cs typeface="Cascadia Mono" panose="020B0609020000020004" pitchFamily="49" charset="0"/>
              </a:rPr>
              <a:t>}</a:t>
            </a:r>
          </a:p>
          <a:p>
            <a:endParaRPr lang="en-US" sz="1600" dirty="0">
              <a:latin typeface="Cascadia Mono" panose="020B0609020000020004" pitchFamily="49" charset="0"/>
              <a:cs typeface="Cascadia Mono" panose="020B0609020000020004" pitchFamily="49" charset="0"/>
            </a:endParaRPr>
          </a:p>
          <a:p>
            <a:r>
              <a:rPr lang="en-US" sz="1600" dirty="0">
                <a:latin typeface="Cascadia Mono" panose="020B0609020000020004" pitchFamily="49" charset="0"/>
                <a:cs typeface="Cascadia Mono" panose="020B0609020000020004" pitchFamily="49" charset="0"/>
              </a:rPr>
              <a:t>Main function will loop round NUM_GAMES times, calling </a:t>
            </a:r>
            <a:r>
              <a:rPr lang="en-US" sz="1600" dirty="0" err="1">
                <a:latin typeface="Cascadia Mono" panose="020B0609020000020004" pitchFamily="49" charset="0"/>
                <a:cs typeface="Cascadia Mono" panose="020B0609020000020004" pitchFamily="49" charset="0"/>
              </a:rPr>
              <a:t>robo_play</a:t>
            </a:r>
            <a:r>
              <a:rPr lang="en-US" sz="1600" dirty="0">
                <a:latin typeface="Cascadia Mono" panose="020B0609020000020004" pitchFamily="49" charset="0"/>
                <a:cs typeface="Cascadia Mono" panose="020B0609020000020004" pitchFamily="49" charset="0"/>
              </a:rPr>
              <a:t>() and </a:t>
            </a:r>
            <a:r>
              <a:rPr lang="en-US" sz="1600" dirty="0" err="1">
                <a:latin typeface="Cascadia Mono" panose="020B0609020000020004" pitchFamily="49" charset="0"/>
                <a:cs typeface="Cascadia Mono" panose="020B0609020000020004" pitchFamily="49" charset="0"/>
              </a:rPr>
              <a:t>my_play</a:t>
            </a:r>
            <a:r>
              <a:rPr lang="en-US" sz="1600" dirty="0">
                <a:latin typeface="Cascadia Mono" panose="020B0609020000020004" pitchFamily="49" charset="0"/>
                <a:cs typeface="Cascadia Mono" panose="020B0609020000020004" pitchFamily="49" charset="0"/>
              </a:rPr>
              <a:t>() and decide who wins each game.</a:t>
            </a:r>
            <a:endParaRPr lang="en-GB" sz="1600"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6614492" y="5278122"/>
            <a:ext cx="5162950" cy="1292662"/>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the second reason the interviewee didn’t get the job</a:t>
            </a:r>
          </a:p>
        </p:txBody>
      </p:sp>
    </p:spTree>
    <p:extLst>
      <p:ext uri="{BB962C8B-B14F-4D97-AF65-F5344CB8AC3E}">
        <p14:creationId xmlns:p14="http://schemas.microsoft.com/office/powerpoint/2010/main" val="310494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C2A1-14FE-2EA8-FE89-98BEF7FC2721}"/>
              </a:ext>
            </a:extLst>
          </p:cNvPr>
          <p:cNvSpPr>
            <a:spLocks noGrp="1"/>
          </p:cNvSpPr>
          <p:nvPr>
            <p:ph type="title"/>
          </p:nvPr>
        </p:nvSpPr>
        <p:spPr/>
        <p:txBody>
          <a:bodyPr/>
          <a:lstStyle/>
          <a:p>
            <a:r>
              <a:rPr lang="en-GB" dirty="0"/>
              <a:t>Declarative vs Imperative</a:t>
            </a:r>
          </a:p>
        </p:txBody>
      </p:sp>
      <p:graphicFrame>
        <p:nvGraphicFramePr>
          <p:cNvPr id="4" name="Table 3">
            <a:extLst>
              <a:ext uri="{FF2B5EF4-FFF2-40B4-BE49-F238E27FC236}">
                <a16:creationId xmlns:a16="http://schemas.microsoft.com/office/drawing/2014/main" id="{2EF6B4DA-63EF-B657-04ED-CD329C948E9F}"/>
              </a:ext>
            </a:extLst>
          </p:cNvPr>
          <p:cNvGraphicFramePr>
            <a:graphicFrameLocks noGrp="1"/>
          </p:cNvGraphicFramePr>
          <p:nvPr>
            <p:extLst>
              <p:ext uri="{D42A27DB-BD31-4B8C-83A1-F6EECF244321}">
                <p14:modId xmlns:p14="http://schemas.microsoft.com/office/powerpoint/2010/main" val="1521390941"/>
              </p:ext>
            </p:extLst>
          </p:nvPr>
        </p:nvGraphicFramePr>
        <p:xfrm>
          <a:off x="1765300" y="1562629"/>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4265965"/>
                    </a:ext>
                  </a:extLst>
                </a:gridCol>
                <a:gridCol w="4064000">
                  <a:extLst>
                    <a:ext uri="{9D8B030D-6E8A-4147-A177-3AD203B41FA5}">
                      <a16:colId xmlns:a16="http://schemas.microsoft.com/office/drawing/2014/main" val="2221267897"/>
                    </a:ext>
                  </a:extLst>
                </a:gridCol>
              </a:tblGrid>
              <a:tr h="370840">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3936460787"/>
                  </a:ext>
                </a:extLst>
              </a:tr>
              <a:tr h="370840">
                <a:tc>
                  <a:txBody>
                    <a:bodyPr/>
                    <a:lstStyle/>
                    <a:p>
                      <a:r>
                        <a:rPr lang="en-GB" dirty="0"/>
                        <a:t>What</a:t>
                      </a:r>
                    </a:p>
                  </a:txBody>
                  <a:tcPr/>
                </a:tc>
                <a:tc>
                  <a:txBody>
                    <a:bodyPr/>
                    <a:lstStyle/>
                    <a:p>
                      <a:r>
                        <a:rPr lang="en-GB" dirty="0"/>
                        <a:t>How</a:t>
                      </a:r>
                    </a:p>
                  </a:txBody>
                  <a:tcPr/>
                </a:tc>
                <a:extLst>
                  <a:ext uri="{0D108BD9-81ED-4DB2-BD59-A6C34878D82A}">
                    <a16:rowId xmlns:a16="http://schemas.microsoft.com/office/drawing/2014/main" val="3985263919"/>
                  </a:ext>
                </a:extLst>
              </a:tr>
              <a:tr h="370840">
                <a:tc>
                  <a:txBody>
                    <a:bodyPr/>
                    <a:lstStyle/>
                    <a:p>
                      <a:r>
                        <a:rPr lang="en-GB" dirty="0"/>
                        <a:t>I want a vanilla ice cream in a cone</a:t>
                      </a:r>
                    </a:p>
                  </a:txBody>
                  <a:tcPr/>
                </a:tc>
                <a:tc>
                  <a:txBody>
                    <a:bodyPr/>
                    <a:lstStyle/>
                    <a:p>
                      <a:r>
                        <a:rPr lang="en-GB" dirty="0"/>
                        <a:t>Take a cone, put a scoop of vanilla ice cream on top</a:t>
                      </a:r>
                    </a:p>
                  </a:txBody>
                  <a:tcPr/>
                </a:tc>
                <a:extLst>
                  <a:ext uri="{0D108BD9-81ED-4DB2-BD59-A6C34878D82A}">
                    <a16:rowId xmlns:a16="http://schemas.microsoft.com/office/drawing/2014/main" val="4135747958"/>
                  </a:ext>
                </a:extLst>
              </a:tr>
              <a:tr h="370840">
                <a:tc>
                  <a:txBody>
                    <a:bodyPr/>
                    <a:lstStyle/>
                    <a:p>
                      <a:r>
                        <a:rPr lang="en-GB" dirty="0"/>
                        <a:t>SQL, HTML, CSS</a:t>
                      </a:r>
                    </a:p>
                  </a:txBody>
                  <a:tcPr/>
                </a:tc>
                <a:tc>
                  <a:txBody>
                    <a:bodyPr/>
                    <a:lstStyle/>
                    <a:p>
                      <a:r>
                        <a:rPr lang="en-GB" dirty="0" err="1"/>
                        <a:t>javascript</a:t>
                      </a:r>
                      <a:r>
                        <a:rPr lang="en-GB" dirty="0"/>
                        <a:t>, python, assembly</a:t>
                      </a:r>
                    </a:p>
                  </a:txBody>
                  <a:tcPr/>
                </a:tc>
                <a:extLst>
                  <a:ext uri="{0D108BD9-81ED-4DB2-BD59-A6C34878D82A}">
                    <a16:rowId xmlns:a16="http://schemas.microsoft.com/office/drawing/2014/main" val="4292139065"/>
                  </a:ext>
                </a:extLst>
              </a:tr>
            </a:tbl>
          </a:graphicData>
        </a:graphic>
      </p:graphicFrame>
      <p:sp>
        <p:nvSpPr>
          <p:cNvPr id="5" name="TextBox 4">
            <a:extLst>
              <a:ext uri="{FF2B5EF4-FFF2-40B4-BE49-F238E27FC236}">
                <a16:creationId xmlns:a16="http://schemas.microsoft.com/office/drawing/2014/main" id="{1649EBA2-44AD-79A5-03EF-96CED6488DBD}"/>
              </a:ext>
            </a:extLst>
          </p:cNvPr>
          <p:cNvSpPr txBox="1"/>
          <p:nvPr/>
        </p:nvSpPr>
        <p:spPr>
          <a:xfrm>
            <a:off x="742950" y="3581400"/>
            <a:ext cx="10467975" cy="2308324"/>
          </a:xfrm>
          <a:prstGeom prst="rect">
            <a:avLst/>
          </a:prstGeom>
          <a:noFill/>
        </p:spPr>
        <p:txBody>
          <a:bodyPr wrap="square" rtlCol="0">
            <a:spAutoFit/>
          </a:bodyPr>
          <a:lstStyle/>
          <a:p>
            <a:pPr marL="285750" indent="-285750">
              <a:buFont typeface="Arial" panose="020B0604020202020204" pitchFamily="34" charset="0"/>
              <a:buChar char="•"/>
            </a:pPr>
            <a:r>
              <a:rPr lang="en-GB" dirty="0"/>
              <a:t>But in practice there’s a lot of overlap:</a:t>
            </a:r>
          </a:p>
          <a:p>
            <a:pPr marL="742950" lvl="1" indent="-285750">
              <a:buFont typeface="Arial" panose="020B0604020202020204" pitchFamily="34" charset="0"/>
              <a:buChar char="•"/>
            </a:pPr>
            <a:r>
              <a:rPr lang="en-GB" dirty="0"/>
              <a:t>An SQL script can be thought of as an imperative script (because the order of execution matters)</a:t>
            </a:r>
          </a:p>
          <a:p>
            <a:pPr marL="742950" lvl="1" indent="-285750">
              <a:buFont typeface="Arial" panose="020B0604020202020204" pitchFamily="34" charset="0"/>
              <a:buChar char="•"/>
            </a:pPr>
            <a:r>
              <a:rPr lang="en-GB" dirty="0"/>
              <a:t>Most languages you can program in a declarative style (collection algorithms, LINQ)</a:t>
            </a:r>
          </a:p>
          <a:p>
            <a:pPr marL="742950" lvl="1" indent="-285750">
              <a:buFont typeface="Arial" panose="020B0604020202020204" pitchFamily="34" charset="0"/>
              <a:buChar char="•"/>
            </a:pPr>
            <a:r>
              <a:rPr lang="en-GB" dirty="0"/>
              <a:t>Indeed, all languages have declaration statements!</a:t>
            </a:r>
          </a:p>
          <a:p>
            <a:pPr marL="285750" indent="-285750">
              <a:buFont typeface="Arial" panose="020B0604020202020204" pitchFamily="34" charset="0"/>
              <a:buChar char="•"/>
            </a:pPr>
            <a:r>
              <a:rPr lang="en-GB" dirty="0"/>
              <a:t>A system is usually a sandwich of alternating imperative and declarative layers with:</a:t>
            </a:r>
          </a:p>
          <a:p>
            <a:pPr marL="742950" lvl="1" indent="-285750">
              <a:buFont typeface="Arial" panose="020B0604020202020204" pitchFamily="34" charset="0"/>
              <a:buChar char="•"/>
            </a:pPr>
            <a:r>
              <a:rPr lang="en-GB" dirty="0"/>
              <a:t>“run program command” at the top (imperative)</a:t>
            </a:r>
          </a:p>
          <a:p>
            <a:pPr marL="742950" lvl="1" indent="-285750">
              <a:buFont typeface="Arial" panose="020B0604020202020204" pitchFamily="34" charset="0"/>
              <a:buChar char="•"/>
            </a:pPr>
            <a:r>
              <a:rPr lang="en-GB" dirty="0"/>
              <a:t>Machine code at the bottom (imperative)</a:t>
            </a:r>
          </a:p>
          <a:p>
            <a:pPr marL="742950" lvl="1" indent="-285750">
              <a:buFont typeface="Arial" panose="020B0604020202020204" pitchFamily="34" charset="0"/>
              <a:buChar char="•"/>
            </a:pPr>
            <a:r>
              <a:rPr lang="en-GB" dirty="0"/>
              <a:t>Or Quantum physics at the bottom (declarative)</a:t>
            </a:r>
          </a:p>
        </p:txBody>
      </p:sp>
    </p:spTree>
    <p:extLst>
      <p:ext uri="{BB962C8B-B14F-4D97-AF65-F5344CB8AC3E}">
        <p14:creationId xmlns:p14="http://schemas.microsoft.com/office/powerpoint/2010/main" val="165757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AED-0721-F519-EA83-33D8EB5E70BC}"/>
              </a:ext>
            </a:extLst>
          </p:cNvPr>
          <p:cNvSpPr>
            <a:spLocks noGrp="1"/>
          </p:cNvSpPr>
          <p:nvPr>
            <p:ph type="title"/>
          </p:nvPr>
        </p:nvSpPr>
        <p:spPr/>
        <p:txBody>
          <a:bodyPr/>
          <a:lstStyle/>
          <a:p>
            <a:r>
              <a:rPr lang="en-GB" dirty="0"/>
              <a:t>What does an “expensive” operation mean?</a:t>
            </a:r>
          </a:p>
        </p:txBody>
      </p:sp>
      <p:sp>
        <p:nvSpPr>
          <p:cNvPr id="3" name="Content Placeholder 2">
            <a:extLst>
              <a:ext uri="{FF2B5EF4-FFF2-40B4-BE49-F238E27FC236}">
                <a16:creationId xmlns:a16="http://schemas.microsoft.com/office/drawing/2014/main" id="{94CCD4D0-56F0-B276-14F9-9671CF9C3657}"/>
              </a:ext>
            </a:extLst>
          </p:cNvPr>
          <p:cNvSpPr>
            <a:spLocks noGrp="1"/>
          </p:cNvSpPr>
          <p:nvPr>
            <p:ph idx="1"/>
          </p:nvPr>
        </p:nvSpPr>
        <p:spPr/>
        <p:txBody>
          <a:bodyPr>
            <a:normAutofit lnSpcReduction="10000"/>
          </a:bodyPr>
          <a:lstStyle/>
          <a:p>
            <a:r>
              <a:rPr lang="en-GB" dirty="0"/>
              <a:t>Usually means it takes a long time</a:t>
            </a:r>
          </a:p>
          <a:p>
            <a:pPr lvl="1"/>
            <a:r>
              <a:rPr lang="en-GB" dirty="0"/>
              <a:t>The time it takes is a consequence of:</a:t>
            </a:r>
          </a:p>
          <a:p>
            <a:pPr lvl="2"/>
            <a:r>
              <a:rPr lang="en-GB" dirty="0"/>
              <a:t>CPU clock cycles</a:t>
            </a:r>
          </a:p>
          <a:p>
            <a:pPr lvl="2"/>
            <a:r>
              <a:rPr lang="en-GB" dirty="0"/>
              <a:t>Limited fast memory (on chip, on CPU)</a:t>
            </a:r>
          </a:p>
          <a:p>
            <a:pPr lvl="2"/>
            <a:r>
              <a:rPr lang="en-GB" dirty="0"/>
              <a:t>Limited comm bandwidth (network, disk read/write speed)</a:t>
            </a:r>
          </a:p>
          <a:p>
            <a:pPr lvl="1"/>
            <a:r>
              <a:rPr lang="en-GB"/>
              <a:t>Comparing every possible </a:t>
            </a:r>
            <a:r>
              <a:rPr lang="en-GB" dirty="0"/>
              <a:t>pair of a set of a zillion numbers is expensive, because:</a:t>
            </a:r>
          </a:p>
          <a:p>
            <a:pPr lvl="2"/>
            <a:r>
              <a:rPr lang="en-GB" dirty="0"/>
              <a:t>That’s a lot of CPU instructions (zillion^2 executions of CMP, etc)</a:t>
            </a:r>
          </a:p>
          <a:p>
            <a:pPr lvl="2"/>
            <a:r>
              <a:rPr lang="en-GB" dirty="0"/>
              <a:t>You probably don’t have a zillion bytes of fast memory (L1, L2, RAM), which means a lot of chip to disk data transfers</a:t>
            </a:r>
          </a:p>
          <a:p>
            <a:r>
              <a:rPr lang="en-GB" dirty="0"/>
              <a:t>An operation can also be considered expensive if it:</a:t>
            </a:r>
          </a:p>
          <a:p>
            <a:pPr lvl="1"/>
            <a:r>
              <a:rPr lang="en-GB" dirty="0"/>
              <a:t>Causes other operations to slow down</a:t>
            </a:r>
          </a:p>
          <a:p>
            <a:pPr lvl="2"/>
            <a:r>
              <a:rPr lang="en-GB" dirty="0"/>
              <a:t>A resource hog (of </a:t>
            </a:r>
            <a:r>
              <a:rPr lang="en-GB" dirty="0" err="1"/>
              <a:t>cpu</a:t>
            </a:r>
            <a:r>
              <a:rPr lang="en-GB" dirty="0"/>
              <a:t>, bandwidth, blocked threads) </a:t>
            </a:r>
          </a:p>
          <a:p>
            <a:pPr marL="914400" lvl="2" indent="0">
              <a:buNone/>
            </a:pPr>
            <a:endParaRPr lang="en-GB" dirty="0"/>
          </a:p>
          <a:p>
            <a:pPr lvl="2"/>
            <a:endParaRPr lang="en-GB" dirty="0"/>
          </a:p>
        </p:txBody>
      </p:sp>
    </p:spTree>
    <p:extLst>
      <p:ext uri="{BB962C8B-B14F-4D97-AF65-F5344CB8AC3E}">
        <p14:creationId xmlns:p14="http://schemas.microsoft.com/office/powerpoint/2010/main" val="880351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C9B6-E0FE-07D1-C80B-13EB4DE1DB4D}"/>
              </a:ext>
            </a:extLst>
          </p:cNvPr>
          <p:cNvSpPr>
            <a:spLocks noGrp="1"/>
          </p:cNvSpPr>
          <p:nvPr>
            <p:ph type="title"/>
          </p:nvPr>
        </p:nvSpPr>
        <p:spPr>
          <a:xfrm>
            <a:off x="838200" y="395288"/>
            <a:ext cx="10515600" cy="1325563"/>
          </a:xfrm>
        </p:spPr>
        <p:txBody>
          <a:bodyPr/>
          <a:lstStyle/>
          <a:p>
            <a:r>
              <a:rPr lang="en-GB" dirty="0"/>
              <a:t>Recursion (of function calls)</a:t>
            </a:r>
          </a:p>
        </p:txBody>
      </p:sp>
      <p:sp>
        <p:nvSpPr>
          <p:cNvPr id="4" name="TextBox 3">
            <a:extLst>
              <a:ext uri="{FF2B5EF4-FFF2-40B4-BE49-F238E27FC236}">
                <a16:creationId xmlns:a16="http://schemas.microsoft.com/office/drawing/2014/main" id="{1F397A3A-33BF-25E4-8D20-66FA6F3268F0}"/>
              </a:ext>
            </a:extLst>
          </p:cNvPr>
          <p:cNvSpPr txBox="1"/>
          <p:nvPr/>
        </p:nvSpPr>
        <p:spPr>
          <a:xfrm>
            <a:off x="838200" y="1690688"/>
            <a:ext cx="2941982" cy="369332"/>
          </a:xfrm>
          <a:prstGeom prst="rect">
            <a:avLst/>
          </a:prstGeom>
          <a:noFill/>
        </p:spPr>
        <p:txBody>
          <a:bodyPr wrap="square" rtlCol="0">
            <a:spAutoFit/>
          </a:bodyPr>
          <a:lstStyle/>
          <a:p>
            <a:r>
              <a:rPr lang="en-GB" dirty="0"/>
              <a:t>Function that calls itself</a:t>
            </a:r>
          </a:p>
        </p:txBody>
      </p:sp>
      <p:sp>
        <p:nvSpPr>
          <p:cNvPr id="5" name="TextBox 4">
            <a:extLst>
              <a:ext uri="{FF2B5EF4-FFF2-40B4-BE49-F238E27FC236}">
                <a16:creationId xmlns:a16="http://schemas.microsoft.com/office/drawing/2014/main" id="{C734F093-9F03-1523-3D01-042E5E225BF9}"/>
              </a:ext>
            </a:extLst>
          </p:cNvPr>
          <p:cNvSpPr txBox="1"/>
          <p:nvPr/>
        </p:nvSpPr>
        <p:spPr>
          <a:xfrm>
            <a:off x="838200" y="2202554"/>
            <a:ext cx="4871830" cy="3139321"/>
          </a:xfrm>
          <a:prstGeom prst="rect">
            <a:avLst/>
          </a:prstGeom>
          <a:noFill/>
        </p:spPr>
        <p:txBody>
          <a:bodyPr wrap="square" rtlCol="0">
            <a:spAutoFit/>
          </a:bodyPr>
          <a:lstStyle/>
          <a:p>
            <a:r>
              <a:rPr lang="en-GB" dirty="0">
                <a:latin typeface="Cascadia Code" panose="020B0609020000020004" pitchFamily="49" charset="0"/>
                <a:cs typeface="Cascadia Code" panose="020B0609020000020004" pitchFamily="49" charset="0"/>
              </a:rPr>
              <a:t>Class Employee {</a:t>
            </a:r>
          </a:p>
          <a:p>
            <a:r>
              <a:rPr lang="en-GB" dirty="0">
                <a:latin typeface="Cascadia Code" panose="020B0609020000020004" pitchFamily="49" charset="0"/>
                <a:cs typeface="Cascadia Code" panose="020B0609020000020004" pitchFamily="49" charset="0"/>
              </a:rPr>
              <a:t>  boss: Employee;</a:t>
            </a:r>
          </a:p>
          <a:p>
            <a:r>
              <a:rPr lang="en-GB" dirty="0">
                <a:latin typeface="Cascadia Code" panose="020B0609020000020004" pitchFamily="49" charset="0"/>
                <a:cs typeface="Cascadia Code" panose="020B0609020000020004" pitchFamily="49" charset="0"/>
              </a:rPr>
              <a:t>}</a:t>
            </a:r>
          </a:p>
          <a:p>
            <a:endParaRPr lang="en-GB" dirty="0">
              <a:latin typeface="Cascadia Code" panose="020B0609020000020004" pitchFamily="49" charset="0"/>
              <a:cs typeface="Cascadia Code" panose="020B0609020000020004" pitchFamily="49" charset="0"/>
            </a:endParaRPr>
          </a:p>
          <a:p>
            <a:r>
              <a:rPr lang="en-GB" dirty="0">
                <a:latin typeface="Cascadia Code" panose="020B0609020000020004" pitchFamily="49" charset="0"/>
                <a:cs typeface="Cascadia Code" panose="020B0609020000020004" pitchFamily="49" charset="0"/>
              </a:rPr>
              <a:t>function </a:t>
            </a:r>
            <a:r>
              <a:rPr lang="en-GB" b="1" dirty="0" err="1">
                <a:solidFill>
                  <a:srgbClr val="FFC000"/>
                </a:solidFill>
                <a:latin typeface="Cascadia Code" panose="020B0609020000020004" pitchFamily="49" charset="0"/>
                <a:cs typeface="Cascadia Code" panose="020B0609020000020004" pitchFamily="49" charset="0"/>
              </a:rPr>
              <a:t>getCEO</a:t>
            </a:r>
            <a:r>
              <a:rPr lang="en-GB" dirty="0">
                <a:latin typeface="Cascadia Code" panose="020B0609020000020004" pitchFamily="49" charset="0"/>
                <a:cs typeface="Cascadia Code" panose="020B0609020000020004" pitchFamily="49" charset="0"/>
              </a:rPr>
              <a:t> (employee) {</a:t>
            </a:r>
          </a:p>
          <a:p>
            <a:r>
              <a:rPr lang="en-GB" dirty="0">
                <a:latin typeface="Cascadia Code" panose="020B0609020000020004" pitchFamily="49" charset="0"/>
                <a:cs typeface="Cascadia Code" panose="020B0609020000020004" pitchFamily="49" charset="0"/>
              </a:rPr>
              <a:t>  if (</a:t>
            </a:r>
            <a:r>
              <a:rPr lang="en-GB" dirty="0" err="1">
                <a:latin typeface="Cascadia Code" panose="020B0609020000020004" pitchFamily="49" charset="0"/>
                <a:cs typeface="Cascadia Code" panose="020B0609020000020004" pitchFamily="49" charset="0"/>
              </a:rPr>
              <a:t>employee.boss</a:t>
            </a:r>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return </a:t>
            </a:r>
            <a:r>
              <a:rPr lang="en-GB" b="1" dirty="0" err="1">
                <a:solidFill>
                  <a:srgbClr val="FFC000"/>
                </a:solidFill>
                <a:latin typeface="Cascadia Code" panose="020B0609020000020004" pitchFamily="49" charset="0"/>
                <a:cs typeface="Cascadia Code" panose="020B0609020000020004" pitchFamily="49" charset="0"/>
              </a:rPr>
              <a:t>getCEO</a:t>
            </a:r>
            <a:r>
              <a:rPr lang="en-GB" dirty="0">
                <a:latin typeface="Cascadia Code" panose="020B0609020000020004" pitchFamily="49" charset="0"/>
                <a:cs typeface="Cascadia Code" panose="020B0609020000020004" pitchFamily="49" charset="0"/>
              </a:rPr>
              <a:t>(</a:t>
            </a:r>
            <a:r>
              <a:rPr lang="en-GB" dirty="0" err="1">
                <a:latin typeface="Cascadia Code" panose="020B0609020000020004" pitchFamily="49" charset="0"/>
                <a:cs typeface="Cascadia Code" panose="020B0609020000020004" pitchFamily="49" charset="0"/>
              </a:rPr>
              <a:t>employee.boss</a:t>
            </a:r>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else</a:t>
            </a:r>
          </a:p>
          <a:p>
            <a:r>
              <a:rPr lang="en-GB" dirty="0">
                <a:latin typeface="Cascadia Code" panose="020B0609020000020004" pitchFamily="49" charset="0"/>
                <a:cs typeface="Cascadia Code" panose="020B0609020000020004" pitchFamily="49" charset="0"/>
              </a:rPr>
              <a:t>    return employee;</a:t>
            </a:r>
          </a:p>
          <a:p>
            <a:r>
              <a:rPr lang="en-GB" dirty="0">
                <a:latin typeface="Cascadia Code" panose="020B0609020000020004" pitchFamily="49" charset="0"/>
                <a:cs typeface="Cascadia Code" panose="020B0609020000020004" pitchFamily="49" charset="0"/>
              </a:rPr>
              <a:t>}</a:t>
            </a:r>
          </a:p>
          <a:p>
            <a:r>
              <a:rPr lang="en-GB" dirty="0">
                <a:latin typeface="Cascadia Code" panose="020B0609020000020004" pitchFamily="49" charset="0"/>
                <a:cs typeface="Cascadia Code" panose="020B0609020000020004" pitchFamily="49" charset="0"/>
              </a:rPr>
              <a:t>  </a:t>
            </a:r>
          </a:p>
        </p:txBody>
      </p:sp>
      <p:sp>
        <p:nvSpPr>
          <p:cNvPr id="30" name="Rectangle 29">
            <a:extLst>
              <a:ext uri="{FF2B5EF4-FFF2-40B4-BE49-F238E27FC236}">
                <a16:creationId xmlns:a16="http://schemas.microsoft.com/office/drawing/2014/main" id="{E9800F8C-F7CC-B252-1025-3775257F3ECF}"/>
              </a:ext>
            </a:extLst>
          </p:cNvPr>
          <p:cNvSpPr/>
          <p:nvPr/>
        </p:nvSpPr>
        <p:spPr>
          <a:xfrm>
            <a:off x="8491330" y="1753524"/>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(Worker)</a:t>
            </a:r>
          </a:p>
        </p:txBody>
      </p:sp>
      <p:grpSp>
        <p:nvGrpSpPr>
          <p:cNvPr id="77" name="Group 76">
            <a:extLst>
              <a:ext uri="{FF2B5EF4-FFF2-40B4-BE49-F238E27FC236}">
                <a16:creationId xmlns:a16="http://schemas.microsoft.com/office/drawing/2014/main" id="{2C915766-F01B-C18D-34C6-3F739651FDD5}"/>
              </a:ext>
            </a:extLst>
          </p:cNvPr>
          <p:cNvGrpSpPr/>
          <p:nvPr/>
        </p:nvGrpSpPr>
        <p:grpSpPr>
          <a:xfrm>
            <a:off x="7941360" y="2358776"/>
            <a:ext cx="2588320" cy="1216290"/>
            <a:chOff x="7941360" y="2358776"/>
            <a:chExt cx="2588320" cy="1216290"/>
          </a:xfrm>
        </p:grpSpPr>
        <p:sp>
          <p:nvSpPr>
            <p:cNvPr id="31" name="Rectangle 30">
              <a:extLst>
                <a:ext uri="{FF2B5EF4-FFF2-40B4-BE49-F238E27FC236}">
                  <a16:creationId xmlns:a16="http://schemas.microsoft.com/office/drawing/2014/main" id="{1F367E0C-0108-BADD-DA62-7145C61BB392}"/>
                </a:ext>
              </a:extLst>
            </p:cNvPr>
            <p:cNvSpPr/>
            <p:nvPr/>
          </p:nvSpPr>
          <p:spPr>
            <a:xfrm>
              <a:off x="8491330" y="2969815"/>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(Manager)</a:t>
              </a:r>
            </a:p>
          </p:txBody>
        </p:sp>
        <p:grpSp>
          <p:nvGrpSpPr>
            <p:cNvPr id="71" name="Group 70">
              <a:extLst>
                <a:ext uri="{FF2B5EF4-FFF2-40B4-BE49-F238E27FC236}">
                  <a16:creationId xmlns:a16="http://schemas.microsoft.com/office/drawing/2014/main" id="{E54E85AF-9167-B509-9907-455030C81D53}"/>
                </a:ext>
              </a:extLst>
            </p:cNvPr>
            <p:cNvGrpSpPr/>
            <p:nvPr/>
          </p:nvGrpSpPr>
          <p:grpSpPr>
            <a:xfrm>
              <a:off x="7941360" y="2358776"/>
              <a:ext cx="1569145" cy="913666"/>
              <a:chOff x="7941360" y="2358776"/>
              <a:chExt cx="1569145" cy="913666"/>
            </a:xfrm>
          </p:grpSpPr>
          <p:cxnSp>
            <p:nvCxnSpPr>
              <p:cNvPr id="42" name="Connector: Curved 41">
                <a:extLst>
                  <a:ext uri="{FF2B5EF4-FFF2-40B4-BE49-F238E27FC236}">
                    <a16:creationId xmlns:a16="http://schemas.microsoft.com/office/drawing/2014/main" id="{3D4BC06B-F3C2-121F-EC88-C0EE37737162}"/>
                  </a:ext>
                </a:extLst>
              </p:cNvPr>
              <p:cNvCxnSpPr>
                <a:cxnSpLocks/>
                <a:stCxn id="30" idx="2"/>
                <a:endCxn id="31" idx="1"/>
              </p:cNvCxnSpPr>
              <p:nvPr/>
            </p:nvCxnSpPr>
            <p:spPr>
              <a:xfrm rot="5400000">
                <a:off x="8544085" y="2306021"/>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2CC0997F-C59B-4CF4-5476-03F9CBD0FFE9}"/>
                  </a:ext>
                </a:extLst>
              </p:cNvPr>
              <p:cNvSpPr txBox="1"/>
              <p:nvPr/>
            </p:nvSpPr>
            <p:spPr>
              <a:xfrm>
                <a:off x="7941360" y="2732865"/>
                <a:ext cx="438150" cy="369332"/>
              </a:xfrm>
              <a:prstGeom prst="rect">
                <a:avLst/>
              </a:prstGeom>
              <a:noFill/>
            </p:spPr>
            <p:txBody>
              <a:bodyPr wrap="square" rtlCol="0">
                <a:spAutoFit/>
              </a:bodyPr>
              <a:lstStyle/>
              <a:p>
                <a:r>
                  <a:rPr lang="en-GB" dirty="0"/>
                  <a:t>1</a:t>
                </a:r>
              </a:p>
            </p:txBody>
          </p:sp>
        </p:grpSp>
      </p:grpSp>
      <p:grpSp>
        <p:nvGrpSpPr>
          <p:cNvPr id="78" name="Group 77">
            <a:extLst>
              <a:ext uri="{FF2B5EF4-FFF2-40B4-BE49-F238E27FC236}">
                <a16:creationId xmlns:a16="http://schemas.microsoft.com/office/drawing/2014/main" id="{6EE051E2-390D-2B4B-7350-C6FFCD6FB358}"/>
              </a:ext>
            </a:extLst>
          </p:cNvPr>
          <p:cNvGrpSpPr/>
          <p:nvPr/>
        </p:nvGrpSpPr>
        <p:grpSpPr>
          <a:xfrm>
            <a:off x="7952130" y="3575067"/>
            <a:ext cx="2577550" cy="1216290"/>
            <a:chOff x="7952130" y="3575067"/>
            <a:chExt cx="2577550" cy="1216290"/>
          </a:xfrm>
        </p:grpSpPr>
        <p:sp>
          <p:nvSpPr>
            <p:cNvPr id="32" name="Rectangle 31">
              <a:extLst>
                <a:ext uri="{FF2B5EF4-FFF2-40B4-BE49-F238E27FC236}">
                  <a16:creationId xmlns:a16="http://schemas.microsoft.com/office/drawing/2014/main" id="{C3DDBAE0-F0A2-5BA8-8942-318C1544BA2B}"/>
                </a:ext>
              </a:extLst>
            </p:cNvPr>
            <p:cNvSpPr/>
            <p:nvPr/>
          </p:nvSpPr>
          <p:spPr>
            <a:xfrm>
              <a:off x="8491330" y="4186106"/>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(Director)</a:t>
              </a:r>
            </a:p>
          </p:txBody>
        </p:sp>
        <p:grpSp>
          <p:nvGrpSpPr>
            <p:cNvPr id="72" name="Group 71">
              <a:extLst>
                <a:ext uri="{FF2B5EF4-FFF2-40B4-BE49-F238E27FC236}">
                  <a16:creationId xmlns:a16="http://schemas.microsoft.com/office/drawing/2014/main" id="{139B458C-BEAB-74B5-09B4-2140B8359D14}"/>
                </a:ext>
              </a:extLst>
            </p:cNvPr>
            <p:cNvGrpSpPr/>
            <p:nvPr/>
          </p:nvGrpSpPr>
          <p:grpSpPr>
            <a:xfrm>
              <a:off x="7952130" y="3575067"/>
              <a:ext cx="1558375" cy="913666"/>
              <a:chOff x="7952130" y="3575067"/>
              <a:chExt cx="1558375" cy="913666"/>
            </a:xfrm>
          </p:grpSpPr>
          <p:cxnSp>
            <p:nvCxnSpPr>
              <p:cNvPr id="36" name="Connector: Curved 35">
                <a:extLst>
                  <a:ext uri="{FF2B5EF4-FFF2-40B4-BE49-F238E27FC236}">
                    <a16:creationId xmlns:a16="http://schemas.microsoft.com/office/drawing/2014/main" id="{E22F15C3-5A24-4E71-B66D-02B2A65F76A8}"/>
                  </a:ext>
                </a:extLst>
              </p:cNvPr>
              <p:cNvCxnSpPr>
                <a:cxnSpLocks/>
                <a:stCxn id="31" idx="2"/>
                <a:endCxn id="32" idx="1"/>
              </p:cNvCxnSpPr>
              <p:nvPr/>
            </p:nvCxnSpPr>
            <p:spPr>
              <a:xfrm rot="5400000">
                <a:off x="8544085" y="3522312"/>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893F839B-9B9B-8499-5097-59CF9DD2C091}"/>
                  </a:ext>
                </a:extLst>
              </p:cNvPr>
              <p:cNvSpPr txBox="1"/>
              <p:nvPr/>
            </p:nvSpPr>
            <p:spPr>
              <a:xfrm>
                <a:off x="7952130" y="4059005"/>
                <a:ext cx="438150" cy="369332"/>
              </a:xfrm>
              <a:prstGeom prst="rect">
                <a:avLst/>
              </a:prstGeom>
              <a:noFill/>
            </p:spPr>
            <p:txBody>
              <a:bodyPr wrap="square" rtlCol="0">
                <a:spAutoFit/>
              </a:bodyPr>
              <a:lstStyle/>
              <a:p>
                <a:r>
                  <a:rPr lang="en-GB" dirty="0"/>
                  <a:t>2</a:t>
                </a:r>
              </a:p>
            </p:txBody>
          </p:sp>
        </p:grpSp>
      </p:grpSp>
      <p:grpSp>
        <p:nvGrpSpPr>
          <p:cNvPr id="79" name="Group 78">
            <a:extLst>
              <a:ext uri="{FF2B5EF4-FFF2-40B4-BE49-F238E27FC236}">
                <a16:creationId xmlns:a16="http://schemas.microsoft.com/office/drawing/2014/main" id="{33EFAB7F-CF97-9FB8-F9E6-FCBAFD917C70}"/>
              </a:ext>
            </a:extLst>
          </p:cNvPr>
          <p:cNvGrpSpPr/>
          <p:nvPr/>
        </p:nvGrpSpPr>
        <p:grpSpPr>
          <a:xfrm>
            <a:off x="7952130" y="4791357"/>
            <a:ext cx="2577550" cy="1216292"/>
            <a:chOff x="7952130" y="4791357"/>
            <a:chExt cx="2577550" cy="1216292"/>
          </a:xfrm>
        </p:grpSpPr>
        <p:sp>
          <p:nvSpPr>
            <p:cNvPr id="33" name="Rectangle 32">
              <a:extLst>
                <a:ext uri="{FF2B5EF4-FFF2-40B4-BE49-F238E27FC236}">
                  <a16:creationId xmlns:a16="http://schemas.microsoft.com/office/drawing/2014/main" id="{971F11BB-BCDF-40A6-9CBC-2F70A29B9C3F}"/>
                </a:ext>
              </a:extLst>
            </p:cNvPr>
            <p:cNvSpPr/>
            <p:nvPr/>
          </p:nvSpPr>
          <p:spPr>
            <a:xfrm>
              <a:off x="8491330" y="5402398"/>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getCEO</a:t>
              </a:r>
              <a:r>
                <a:rPr lang="en-GB" dirty="0"/>
                <a:t>(CEO)</a:t>
              </a:r>
            </a:p>
          </p:txBody>
        </p:sp>
        <p:grpSp>
          <p:nvGrpSpPr>
            <p:cNvPr id="73" name="Group 72">
              <a:extLst>
                <a:ext uri="{FF2B5EF4-FFF2-40B4-BE49-F238E27FC236}">
                  <a16:creationId xmlns:a16="http://schemas.microsoft.com/office/drawing/2014/main" id="{832D29CC-605F-F1F3-8734-22922CBF334E}"/>
                </a:ext>
              </a:extLst>
            </p:cNvPr>
            <p:cNvGrpSpPr/>
            <p:nvPr/>
          </p:nvGrpSpPr>
          <p:grpSpPr>
            <a:xfrm>
              <a:off x="7952130" y="4791357"/>
              <a:ext cx="1558376" cy="913667"/>
              <a:chOff x="7952130" y="4791357"/>
              <a:chExt cx="1558376" cy="913667"/>
            </a:xfrm>
          </p:grpSpPr>
          <p:cxnSp>
            <p:nvCxnSpPr>
              <p:cNvPr id="52" name="Connector: Curved 51">
                <a:extLst>
                  <a:ext uri="{FF2B5EF4-FFF2-40B4-BE49-F238E27FC236}">
                    <a16:creationId xmlns:a16="http://schemas.microsoft.com/office/drawing/2014/main" id="{9C507908-11AF-E9D7-A187-38FFEC6CC8A9}"/>
                  </a:ext>
                </a:extLst>
              </p:cNvPr>
              <p:cNvCxnSpPr>
                <a:cxnSpLocks/>
                <a:stCxn id="32" idx="2"/>
                <a:endCxn id="33" idx="1"/>
              </p:cNvCxnSpPr>
              <p:nvPr/>
            </p:nvCxnSpPr>
            <p:spPr>
              <a:xfrm rot="5400000">
                <a:off x="8544085" y="4738603"/>
                <a:ext cx="913667"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34FA7BF-BD22-AE0C-FB20-C8138C3E5423}"/>
                  </a:ext>
                </a:extLst>
              </p:cNvPr>
              <p:cNvSpPr txBox="1"/>
              <p:nvPr/>
            </p:nvSpPr>
            <p:spPr>
              <a:xfrm>
                <a:off x="7952130" y="5248190"/>
                <a:ext cx="438150" cy="369332"/>
              </a:xfrm>
              <a:prstGeom prst="rect">
                <a:avLst/>
              </a:prstGeom>
              <a:noFill/>
            </p:spPr>
            <p:txBody>
              <a:bodyPr wrap="square" rtlCol="0">
                <a:spAutoFit/>
              </a:bodyPr>
              <a:lstStyle/>
              <a:p>
                <a:r>
                  <a:rPr lang="en-GB" dirty="0"/>
                  <a:t>3</a:t>
                </a:r>
              </a:p>
            </p:txBody>
          </p:sp>
        </p:grpSp>
      </p:grpSp>
      <p:grpSp>
        <p:nvGrpSpPr>
          <p:cNvPr id="76" name="Group 75">
            <a:extLst>
              <a:ext uri="{FF2B5EF4-FFF2-40B4-BE49-F238E27FC236}">
                <a16:creationId xmlns:a16="http://schemas.microsoft.com/office/drawing/2014/main" id="{2593940A-DDA1-C854-AC9A-AF6AEDAEDD40}"/>
              </a:ext>
            </a:extLst>
          </p:cNvPr>
          <p:cNvGrpSpPr/>
          <p:nvPr/>
        </p:nvGrpSpPr>
        <p:grpSpPr>
          <a:xfrm>
            <a:off x="10529680" y="4488732"/>
            <a:ext cx="611258" cy="1216292"/>
            <a:chOff x="10529680" y="4488732"/>
            <a:chExt cx="611258" cy="1216292"/>
          </a:xfrm>
        </p:grpSpPr>
        <p:cxnSp>
          <p:nvCxnSpPr>
            <p:cNvPr id="55" name="Connector: Curved 54">
              <a:extLst>
                <a:ext uri="{FF2B5EF4-FFF2-40B4-BE49-F238E27FC236}">
                  <a16:creationId xmlns:a16="http://schemas.microsoft.com/office/drawing/2014/main" id="{2076F8C5-1B1A-02E2-BF68-D79FC6258C7C}"/>
                </a:ext>
              </a:extLst>
            </p:cNvPr>
            <p:cNvCxnSpPr>
              <a:cxnSpLocks/>
              <a:stCxn id="33" idx="3"/>
              <a:endCxn id="32" idx="3"/>
            </p:cNvCxnSpPr>
            <p:nvPr/>
          </p:nvCxnSpPr>
          <p:spPr>
            <a:xfrm flipV="1">
              <a:off x="10529680" y="4488732"/>
              <a:ext cx="12700" cy="1216292"/>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5BF6F4C7-EAE0-A1BC-A1BE-50E5874EB0F8}"/>
                </a:ext>
              </a:extLst>
            </p:cNvPr>
            <p:cNvSpPr txBox="1"/>
            <p:nvPr/>
          </p:nvSpPr>
          <p:spPr>
            <a:xfrm>
              <a:off x="10702788" y="4845834"/>
              <a:ext cx="438150" cy="369332"/>
            </a:xfrm>
            <a:prstGeom prst="rect">
              <a:avLst/>
            </a:prstGeom>
            <a:noFill/>
          </p:spPr>
          <p:txBody>
            <a:bodyPr wrap="square" rtlCol="0">
              <a:spAutoFit/>
            </a:bodyPr>
            <a:lstStyle/>
            <a:p>
              <a:r>
                <a:rPr lang="en-GB" dirty="0"/>
                <a:t>4</a:t>
              </a:r>
            </a:p>
          </p:txBody>
        </p:sp>
      </p:grpSp>
      <p:grpSp>
        <p:nvGrpSpPr>
          <p:cNvPr id="75" name="Group 74">
            <a:extLst>
              <a:ext uri="{FF2B5EF4-FFF2-40B4-BE49-F238E27FC236}">
                <a16:creationId xmlns:a16="http://schemas.microsoft.com/office/drawing/2014/main" id="{2511C062-A8BF-80C3-55C3-AC7CECED3E41}"/>
              </a:ext>
            </a:extLst>
          </p:cNvPr>
          <p:cNvGrpSpPr/>
          <p:nvPr/>
        </p:nvGrpSpPr>
        <p:grpSpPr>
          <a:xfrm>
            <a:off x="10529680" y="3272441"/>
            <a:ext cx="611258" cy="1216291"/>
            <a:chOff x="10529680" y="3272441"/>
            <a:chExt cx="611258" cy="1216291"/>
          </a:xfrm>
        </p:grpSpPr>
        <p:cxnSp>
          <p:nvCxnSpPr>
            <p:cNvPr id="58" name="Connector: Curved 57">
              <a:extLst>
                <a:ext uri="{FF2B5EF4-FFF2-40B4-BE49-F238E27FC236}">
                  <a16:creationId xmlns:a16="http://schemas.microsoft.com/office/drawing/2014/main" id="{343B9C8B-DB34-75A7-EF67-6CD0BE7F1356}"/>
                </a:ext>
              </a:extLst>
            </p:cNvPr>
            <p:cNvCxnSpPr>
              <a:cxnSpLocks/>
              <a:stCxn id="32" idx="3"/>
              <a:endCxn id="31" idx="3"/>
            </p:cNvCxnSpPr>
            <p:nvPr/>
          </p:nvCxnSpPr>
          <p:spPr>
            <a:xfrm flipV="1">
              <a:off x="10529680" y="3272441"/>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F6FB6E4-80AB-3598-482F-BE518D3D75A9}"/>
                </a:ext>
              </a:extLst>
            </p:cNvPr>
            <p:cNvSpPr txBox="1"/>
            <p:nvPr/>
          </p:nvSpPr>
          <p:spPr>
            <a:xfrm>
              <a:off x="10702788" y="3662567"/>
              <a:ext cx="438150" cy="369332"/>
            </a:xfrm>
            <a:prstGeom prst="rect">
              <a:avLst/>
            </a:prstGeom>
            <a:noFill/>
          </p:spPr>
          <p:txBody>
            <a:bodyPr wrap="square" rtlCol="0">
              <a:spAutoFit/>
            </a:bodyPr>
            <a:lstStyle/>
            <a:p>
              <a:r>
                <a:rPr lang="en-GB" dirty="0"/>
                <a:t>5</a:t>
              </a:r>
            </a:p>
          </p:txBody>
        </p:sp>
      </p:grpSp>
      <p:grpSp>
        <p:nvGrpSpPr>
          <p:cNvPr id="74" name="Group 73">
            <a:extLst>
              <a:ext uri="{FF2B5EF4-FFF2-40B4-BE49-F238E27FC236}">
                <a16:creationId xmlns:a16="http://schemas.microsoft.com/office/drawing/2014/main" id="{0B5A6DFA-1079-4632-E68D-111EDFA135F5}"/>
              </a:ext>
            </a:extLst>
          </p:cNvPr>
          <p:cNvGrpSpPr/>
          <p:nvPr/>
        </p:nvGrpSpPr>
        <p:grpSpPr>
          <a:xfrm>
            <a:off x="10529680" y="2056150"/>
            <a:ext cx="611258" cy="1216291"/>
            <a:chOff x="10529680" y="2056150"/>
            <a:chExt cx="611258" cy="1216291"/>
          </a:xfrm>
        </p:grpSpPr>
        <p:cxnSp>
          <p:nvCxnSpPr>
            <p:cNvPr id="61" name="Connector: Curved 60">
              <a:extLst>
                <a:ext uri="{FF2B5EF4-FFF2-40B4-BE49-F238E27FC236}">
                  <a16:creationId xmlns:a16="http://schemas.microsoft.com/office/drawing/2014/main" id="{B4D5FAEA-EA89-373B-47CF-B4F277E6D7CB}"/>
                </a:ext>
              </a:extLst>
            </p:cNvPr>
            <p:cNvCxnSpPr>
              <a:cxnSpLocks/>
              <a:stCxn id="31" idx="3"/>
              <a:endCxn id="30" idx="3"/>
            </p:cNvCxnSpPr>
            <p:nvPr/>
          </p:nvCxnSpPr>
          <p:spPr>
            <a:xfrm flipV="1">
              <a:off x="10529680" y="2056150"/>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F5080C6-B591-C9F1-0A49-9651AEA0FED1}"/>
                </a:ext>
              </a:extLst>
            </p:cNvPr>
            <p:cNvSpPr txBox="1"/>
            <p:nvPr/>
          </p:nvSpPr>
          <p:spPr>
            <a:xfrm>
              <a:off x="10702788" y="2356438"/>
              <a:ext cx="438150" cy="369332"/>
            </a:xfrm>
            <a:prstGeom prst="rect">
              <a:avLst/>
            </a:prstGeom>
            <a:noFill/>
          </p:spPr>
          <p:txBody>
            <a:bodyPr wrap="square" rtlCol="0">
              <a:spAutoFit/>
            </a:bodyPr>
            <a:lstStyle/>
            <a:p>
              <a:r>
                <a:rPr lang="en-GB" dirty="0"/>
                <a:t>6</a:t>
              </a:r>
            </a:p>
          </p:txBody>
        </p:sp>
      </p:grpSp>
      <p:sp>
        <p:nvSpPr>
          <p:cNvPr id="70" name="TextBox 69">
            <a:extLst>
              <a:ext uri="{FF2B5EF4-FFF2-40B4-BE49-F238E27FC236}">
                <a16:creationId xmlns:a16="http://schemas.microsoft.com/office/drawing/2014/main" id="{F1C673D3-441D-2AF7-BABD-420385E2D516}"/>
              </a:ext>
            </a:extLst>
          </p:cNvPr>
          <p:cNvSpPr txBox="1"/>
          <p:nvPr/>
        </p:nvSpPr>
        <p:spPr>
          <a:xfrm>
            <a:off x="452438" y="5305425"/>
            <a:ext cx="4968801" cy="646331"/>
          </a:xfrm>
          <a:prstGeom prst="rect">
            <a:avLst/>
          </a:prstGeom>
          <a:noFill/>
        </p:spPr>
        <p:txBody>
          <a:bodyPr wrap="square" rtlCol="0">
            <a:spAutoFit/>
          </a:bodyPr>
          <a:lstStyle/>
          <a:p>
            <a:r>
              <a:rPr lang="en-GB" dirty="0">
                <a:solidFill>
                  <a:srgbClr val="FF0000"/>
                </a:solidFill>
              </a:rPr>
              <a:t>Warning: don’t do this unless you know it’s a short list.</a:t>
            </a:r>
          </a:p>
        </p:txBody>
      </p:sp>
      <p:grpSp>
        <p:nvGrpSpPr>
          <p:cNvPr id="95" name="Group 94">
            <a:extLst>
              <a:ext uri="{FF2B5EF4-FFF2-40B4-BE49-F238E27FC236}">
                <a16:creationId xmlns:a16="http://schemas.microsoft.com/office/drawing/2014/main" id="{FBA03EDB-7778-152A-937B-6BAA8A7F21D8}"/>
              </a:ext>
            </a:extLst>
          </p:cNvPr>
          <p:cNvGrpSpPr/>
          <p:nvPr/>
        </p:nvGrpSpPr>
        <p:grpSpPr>
          <a:xfrm>
            <a:off x="3433763" y="1690688"/>
            <a:ext cx="3952252" cy="4344812"/>
            <a:chOff x="3433763" y="1690688"/>
            <a:chExt cx="3952252" cy="4344812"/>
          </a:xfrm>
        </p:grpSpPr>
        <p:sp>
          <p:nvSpPr>
            <p:cNvPr id="7" name="Rectangle: Rounded Corners 6">
              <a:extLst>
                <a:ext uri="{FF2B5EF4-FFF2-40B4-BE49-F238E27FC236}">
                  <a16:creationId xmlns:a16="http://schemas.microsoft.com/office/drawing/2014/main" id="{22351384-4D6D-1E14-730B-F184BE04EBDD}"/>
                </a:ext>
              </a:extLst>
            </p:cNvPr>
            <p:cNvSpPr/>
            <p:nvPr/>
          </p:nvSpPr>
          <p:spPr>
            <a:xfrm>
              <a:off x="5581649" y="5374548"/>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CEO</a:t>
              </a:r>
            </a:p>
            <a:p>
              <a:pPr algn="ctr"/>
              <a:r>
                <a:rPr lang="en-GB" dirty="0"/>
                <a:t>boss = null</a:t>
              </a:r>
            </a:p>
          </p:txBody>
        </p:sp>
        <p:sp>
          <p:nvSpPr>
            <p:cNvPr id="8" name="Rectangle: Rounded Corners 7">
              <a:extLst>
                <a:ext uri="{FF2B5EF4-FFF2-40B4-BE49-F238E27FC236}">
                  <a16:creationId xmlns:a16="http://schemas.microsoft.com/office/drawing/2014/main" id="{235ADA3E-41BD-7A9E-CE2D-E1D04E9F7DDC}"/>
                </a:ext>
              </a:extLst>
            </p:cNvPr>
            <p:cNvSpPr/>
            <p:nvPr/>
          </p:nvSpPr>
          <p:spPr>
            <a:xfrm>
              <a:off x="5581649" y="4225133"/>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Director</a:t>
              </a:r>
            </a:p>
            <a:p>
              <a:pPr algn="ctr"/>
              <a:r>
                <a:rPr lang="en-GB" dirty="0"/>
                <a:t>boss = CEO</a:t>
              </a:r>
            </a:p>
          </p:txBody>
        </p:sp>
        <p:sp>
          <p:nvSpPr>
            <p:cNvPr id="9" name="Rectangle: Rounded Corners 8">
              <a:extLst>
                <a:ext uri="{FF2B5EF4-FFF2-40B4-BE49-F238E27FC236}">
                  <a16:creationId xmlns:a16="http://schemas.microsoft.com/office/drawing/2014/main" id="{FE0C1D48-939E-FC1D-6121-91607CC738DA}"/>
                </a:ext>
              </a:extLst>
            </p:cNvPr>
            <p:cNvSpPr/>
            <p:nvPr/>
          </p:nvSpPr>
          <p:spPr>
            <a:xfrm>
              <a:off x="5434633" y="2962863"/>
              <a:ext cx="1864415"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Manager</a:t>
              </a:r>
            </a:p>
            <a:p>
              <a:pPr algn="ctr"/>
              <a:r>
                <a:rPr lang="en-GB" dirty="0"/>
                <a:t>boss = Director</a:t>
              </a:r>
            </a:p>
          </p:txBody>
        </p:sp>
        <p:sp>
          <p:nvSpPr>
            <p:cNvPr id="10" name="Rectangle: Rounded Corners 9">
              <a:extLst>
                <a:ext uri="{FF2B5EF4-FFF2-40B4-BE49-F238E27FC236}">
                  <a16:creationId xmlns:a16="http://schemas.microsoft.com/office/drawing/2014/main" id="{7A1A4F4A-A6A2-BD27-5B9C-8BA8C960E583}"/>
                </a:ext>
              </a:extLst>
            </p:cNvPr>
            <p:cNvSpPr/>
            <p:nvPr/>
          </p:nvSpPr>
          <p:spPr>
            <a:xfrm>
              <a:off x="5347665" y="1690688"/>
              <a:ext cx="2038350"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Worker</a:t>
              </a:r>
            </a:p>
            <a:p>
              <a:pPr algn="ctr"/>
              <a:r>
                <a:rPr lang="en-GB" dirty="0"/>
                <a:t>boss = Manager</a:t>
              </a:r>
            </a:p>
          </p:txBody>
        </p:sp>
        <p:cxnSp>
          <p:nvCxnSpPr>
            <p:cNvPr id="12" name="Straight Arrow Connector 11">
              <a:extLst>
                <a:ext uri="{FF2B5EF4-FFF2-40B4-BE49-F238E27FC236}">
                  <a16:creationId xmlns:a16="http://schemas.microsoft.com/office/drawing/2014/main" id="{5BB677EC-5D89-DD9E-A884-0B960C8233C4}"/>
                </a:ext>
              </a:extLst>
            </p:cNvPr>
            <p:cNvCxnSpPr>
              <a:cxnSpLocks/>
            </p:cNvCxnSpPr>
            <p:nvPr/>
          </p:nvCxnSpPr>
          <p:spPr>
            <a:xfrm>
              <a:off x="6304306" y="2351640"/>
              <a:ext cx="1" cy="61122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B3F450-9916-8974-43F3-38176A06CDDF}"/>
                </a:ext>
              </a:extLst>
            </p:cNvPr>
            <p:cNvCxnSpPr>
              <a:cxnSpLocks/>
            </p:cNvCxnSpPr>
            <p:nvPr/>
          </p:nvCxnSpPr>
          <p:spPr>
            <a:xfrm flipH="1">
              <a:off x="6293332" y="3623815"/>
              <a:ext cx="1" cy="601318"/>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6F78EC9-3348-7D80-338A-9D85CC487E71}"/>
                </a:ext>
              </a:extLst>
            </p:cNvPr>
            <p:cNvCxnSpPr>
              <a:cxnSpLocks/>
            </p:cNvCxnSpPr>
            <p:nvPr/>
          </p:nvCxnSpPr>
          <p:spPr>
            <a:xfrm>
              <a:off x="6347790" y="4886085"/>
              <a:ext cx="0" cy="4884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FDAC8043-F006-A2F5-89A8-DB94213BA14E}"/>
                </a:ext>
              </a:extLst>
            </p:cNvPr>
            <p:cNvCxnSpPr/>
            <p:nvPr/>
          </p:nvCxnSpPr>
          <p:spPr>
            <a:xfrm flipV="1">
              <a:off x="3433763" y="2056150"/>
              <a:ext cx="1728787" cy="491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C71284-96C3-1336-FC77-59D6854FC67E}"/>
                </a:ext>
              </a:extLst>
            </p:cNvPr>
            <p:cNvCxnSpPr>
              <a:cxnSpLocks/>
            </p:cNvCxnSpPr>
            <p:nvPr/>
          </p:nvCxnSpPr>
          <p:spPr>
            <a:xfrm>
              <a:off x="3433763" y="2597939"/>
              <a:ext cx="1851369" cy="584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48C18D3-54B8-E04B-2A34-91E9208EC0C1}"/>
                </a:ext>
              </a:extLst>
            </p:cNvPr>
            <p:cNvCxnSpPr>
              <a:cxnSpLocks/>
            </p:cNvCxnSpPr>
            <p:nvPr/>
          </p:nvCxnSpPr>
          <p:spPr>
            <a:xfrm>
              <a:off x="3466333" y="2661669"/>
              <a:ext cx="1954906" cy="17666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CB4E075-184F-E1B8-CC97-F71F3862EFB2}"/>
                </a:ext>
              </a:extLst>
            </p:cNvPr>
            <p:cNvCxnSpPr>
              <a:cxnSpLocks/>
            </p:cNvCxnSpPr>
            <p:nvPr/>
          </p:nvCxnSpPr>
          <p:spPr>
            <a:xfrm>
              <a:off x="3466332" y="2747025"/>
              <a:ext cx="1954907" cy="27373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8365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rrow: Right 59">
            <a:extLst>
              <a:ext uri="{FF2B5EF4-FFF2-40B4-BE49-F238E27FC236}">
                <a16:creationId xmlns:a16="http://schemas.microsoft.com/office/drawing/2014/main" id="{9E871237-880B-E84E-CBD4-466B27FC513A}"/>
              </a:ext>
            </a:extLst>
          </p:cNvPr>
          <p:cNvSpPr/>
          <p:nvPr/>
        </p:nvSpPr>
        <p:spPr>
          <a:xfrm rot="20809633" flipH="1">
            <a:off x="6435122" y="1005221"/>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a:t>
            </a:r>
          </a:p>
        </p:txBody>
      </p:sp>
      <p:sp>
        <p:nvSpPr>
          <p:cNvPr id="55" name="Rectangle 8">
            <a:extLst>
              <a:ext uri="{FF2B5EF4-FFF2-40B4-BE49-F238E27FC236}">
                <a16:creationId xmlns:a16="http://schemas.microsoft.com/office/drawing/2014/main" id="{FCC440C4-FEDA-7EB4-79BB-C980460E4BC4}"/>
              </a:ext>
            </a:extLst>
          </p:cNvPr>
          <p:cNvSpPr/>
          <p:nvPr/>
        </p:nvSpPr>
        <p:spPr>
          <a:xfrm>
            <a:off x="5404948" y="10130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8">
            <a:extLst>
              <a:ext uri="{FF2B5EF4-FFF2-40B4-BE49-F238E27FC236}">
                <a16:creationId xmlns:a16="http://schemas.microsoft.com/office/drawing/2014/main" id="{1BF66628-0AAB-6ED2-7AD4-E60092447381}"/>
              </a:ext>
            </a:extLst>
          </p:cNvPr>
          <p:cNvSpPr/>
          <p:nvPr/>
        </p:nvSpPr>
        <p:spPr>
          <a:xfrm>
            <a:off x="5390360" y="265877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C66FA746-D4FA-6729-F775-7F89A08E437A}"/>
              </a:ext>
            </a:extLst>
          </p:cNvPr>
          <p:cNvGrpSpPr/>
          <p:nvPr/>
        </p:nvGrpSpPr>
        <p:grpSpPr>
          <a:xfrm>
            <a:off x="915074" y="2042826"/>
            <a:ext cx="9535584" cy="4337184"/>
            <a:chOff x="816220" y="1363204"/>
            <a:chExt cx="9535584" cy="4337184"/>
          </a:xfrm>
          <a:solidFill>
            <a:schemeClr val="tx2">
              <a:lumMod val="10000"/>
              <a:lumOff val="90000"/>
            </a:schemeClr>
          </a:solidFill>
        </p:grpSpPr>
        <p:sp>
          <p:nvSpPr>
            <p:cNvPr id="8" name="Rectangle 7">
              <a:extLst>
                <a:ext uri="{FF2B5EF4-FFF2-40B4-BE49-F238E27FC236}">
                  <a16:creationId xmlns:a16="http://schemas.microsoft.com/office/drawing/2014/main" id="{CC24C316-37AC-23E8-34F0-B17F72734C9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9F8B5F-1A8C-472D-3F73-50F18E7FD05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8">
              <a:extLst>
                <a:ext uri="{FF2B5EF4-FFF2-40B4-BE49-F238E27FC236}">
                  <a16:creationId xmlns:a16="http://schemas.microsoft.com/office/drawing/2014/main" id="{E999DFB2-9A79-C704-0D3A-96427CCC4E55}"/>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0E82E5C3-22C3-8227-8F0E-B92E7F94E0EC}"/>
              </a:ext>
            </a:extLst>
          </p:cNvPr>
          <p:cNvGrpSpPr/>
          <p:nvPr/>
        </p:nvGrpSpPr>
        <p:grpSpPr>
          <a:xfrm>
            <a:off x="919193" y="1231399"/>
            <a:ext cx="9535584" cy="4337184"/>
            <a:chOff x="816220" y="1363204"/>
            <a:chExt cx="9535584" cy="4337184"/>
          </a:xfrm>
          <a:solidFill>
            <a:schemeClr val="tx2">
              <a:lumMod val="10000"/>
              <a:lumOff val="90000"/>
            </a:schemeClr>
          </a:solidFill>
        </p:grpSpPr>
        <p:sp>
          <p:nvSpPr>
            <p:cNvPr id="48" name="Rectangle 7">
              <a:extLst>
                <a:ext uri="{FF2B5EF4-FFF2-40B4-BE49-F238E27FC236}">
                  <a16:creationId xmlns:a16="http://schemas.microsoft.com/office/drawing/2014/main" id="{D71A2884-4927-CA52-26F3-39796E8AB08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8">
              <a:extLst>
                <a:ext uri="{FF2B5EF4-FFF2-40B4-BE49-F238E27FC236}">
                  <a16:creationId xmlns:a16="http://schemas.microsoft.com/office/drawing/2014/main" id="{09AD5A60-233F-021F-F47E-7F440CC4621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8">
              <a:extLst>
                <a:ext uri="{FF2B5EF4-FFF2-40B4-BE49-F238E27FC236}">
                  <a16:creationId xmlns:a16="http://schemas.microsoft.com/office/drawing/2014/main" id="{D856DF4E-CE34-CBDF-F743-70486247BA90}"/>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Rectangle 7">
            <a:extLst>
              <a:ext uri="{FF2B5EF4-FFF2-40B4-BE49-F238E27FC236}">
                <a16:creationId xmlns:a16="http://schemas.microsoft.com/office/drawing/2014/main" id="{CF64CD49-A79A-8D7D-A1D1-E5C234858926}"/>
              </a:ext>
            </a:extLst>
          </p:cNvPr>
          <p:cNvSpPr/>
          <p:nvPr/>
        </p:nvSpPr>
        <p:spPr>
          <a:xfrm>
            <a:off x="931550" y="1008491"/>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solidFill>
            <a:schemeClr val="tx2">
              <a:lumMod val="10000"/>
              <a:lumOff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8">
            <a:extLst>
              <a:ext uri="{FF2B5EF4-FFF2-40B4-BE49-F238E27FC236}">
                <a16:creationId xmlns:a16="http://schemas.microsoft.com/office/drawing/2014/main" id="{C991E512-D4D3-CCD7-F8B6-D50022BCDB12}"/>
              </a:ext>
            </a:extLst>
          </p:cNvPr>
          <p:cNvSpPr/>
          <p:nvPr/>
        </p:nvSpPr>
        <p:spPr>
          <a:xfrm>
            <a:off x="2572726" y="3514601"/>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8">
            <a:extLst>
              <a:ext uri="{FF2B5EF4-FFF2-40B4-BE49-F238E27FC236}">
                <a16:creationId xmlns:a16="http://schemas.microsoft.com/office/drawing/2014/main" id="{92637A66-2E5C-FC54-64D3-5B37B9256BCC}"/>
              </a:ext>
            </a:extLst>
          </p:cNvPr>
          <p:cNvSpPr/>
          <p:nvPr/>
        </p:nvSpPr>
        <p:spPr>
          <a:xfrm>
            <a:off x="5413186" y="4034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Left 55">
            <a:extLst>
              <a:ext uri="{FF2B5EF4-FFF2-40B4-BE49-F238E27FC236}">
                <a16:creationId xmlns:a16="http://schemas.microsoft.com/office/drawing/2014/main" id="{ABAF7E3C-29D4-F812-A585-86F962CF4050}"/>
              </a:ext>
            </a:extLst>
          </p:cNvPr>
          <p:cNvSpPr/>
          <p:nvPr/>
        </p:nvSpPr>
        <p:spPr>
          <a:xfrm rot="1068257">
            <a:off x="4025553" y="4057338"/>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7" name="Arrow: Left 56">
            <a:extLst>
              <a:ext uri="{FF2B5EF4-FFF2-40B4-BE49-F238E27FC236}">
                <a16:creationId xmlns:a16="http://schemas.microsoft.com/office/drawing/2014/main" id="{7027EB3E-148C-2816-B922-9617A07C97D4}"/>
              </a:ext>
            </a:extLst>
          </p:cNvPr>
          <p:cNvSpPr/>
          <p:nvPr/>
        </p:nvSpPr>
        <p:spPr>
          <a:xfrm rot="1068257">
            <a:off x="3992601" y="4864645"/>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8" name="Arrow: Left 57">
            <a:extLst>
              <a:ext uri="{FF2B5EF4-FFF2-40B4-BE49-F238E27FC236}">
                <a16:creationId xmlns:a16="http://schemas.microsoft.com/office/drawing/2014/main" id="{B5315EFC-75B3-F39A-418D-D19198E1F9ED}"/>
              </a:ext>
            </a:extLst>
          </p:cNvPr>
          <p:cNvSpPr/>
          <p:nvPr/>
        </p:nvSpPr>
        <p:spPr>
          <a:xfrm rot="1068257">
            <a:off x="3856677" y="5606052"/>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59" name="Arrow: Right 58">
            <a:extLst>
              <a:ext uri="{FF2B5EF4-FFF2-40B4-BE49-F238E27FC236}">
                <a16:creationId xmlns:a16="http://schemas.microsoft.com/office/drawing/2014/main" id="{B82F7C91-D375-F82A-0CE9-CF767916FF45}"/>
              </a:ext>
            </a:extLst>
          </p:cNvPr>
          <p:cNvSpPr/>
          <p:nvPr/>
        </p:nvSpPr>
        <p:spPr>
          <a:xfrm rot="20809633" flipH="1">
            <a:off x="6319791" y="519187"/>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a:t>
            </a:r>
          </a:p>
        </p:txBody>
      </p:sp>
      <p:sp>
        <p:nvSpPr>
          <p:cNvPr id="65" name="Rectangle 7">
            <a:extLst>
              <a:ext uri="{FF2B5EF4-FFF2-40B4-BE49-F238E27FC236}">
                <a16:creationId xmlns:a16="http://schemas.microsoft.com/office/drawing/2014/main" id="{944506DD-CD46-5EF7-1129-581A698FA1A6}"/>
              </a:ext>
            </a:extLst>
          </p:cNvPr>
          <p:cNvSpPr/>
          <p:nvPr/>
        </p:nvSpPr>
        <p:spPr>
          <a:xfrm>
            <a:off x="3666513" y="2558715"/>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7">
            <a:extLst>
              <a:ext uri="{FF2B5EF4-FFF2-40B4-BE49-F238E27FC236}">
                <a16:creationId xmlns:a16="http://schemas.microsoft.com/office/drawing/2014/main" id="{6DBE7985-954F-6AA5-2A4C-1B463C3F48CA}"/>
              </a:ext>
            </a:extLst>
          </p:cNvPr>
          <p:cNvSpPr/>
          <p:nvPr/>
        </p:nvSpPr>
        <p:spPr>
          <a:xfrm>
            <a:off x="4720956" y="1561937"/>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Arrow: Curved Left 66">
            <a:extLst>
              <a:ext uri="{FF2B5EF4-FFF2-40B4-BE49-F238E27FC236}">
                <a16:creationId xmlns:a16="http://schemas.microsoft.com/office/drawing/2014/main" id="{C2511E48-911D-64A2-6DAB-FBEDBDB45A89}"/>
              </a:ext>
            </a:extLst>
          </p:cNvPr>
          <p:cNvSpPr/>
          <p:nvPr/>
        </p:nvSpPr>
        <p:spPr>
          <a:xfrm rot="11382594">
            <a:off x="2100646" y="2829696"/>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8" name="Rectangle 8">
            <a:extLst>
              <a:ext uri="{FF2B5EF4-FFF2-40B4-BE49-F238E27FC236}">
                <a16:creationId xmlns:a16="http://schemas.microsoft.com/office/drawing/2014/main" id="{DAB010DC-40EF-9A9C-6E14-5C075C0CD424}"/>
              </a:ext>
            </a:extLst>
          </p:cNvPr>
          <p:cNvSpPr/>
          <p:nvPr/>
        </p:nvSpPr>
        <p:spPr>
          <a:xfrm>
            <a:off x="2564488" y="2690818"/>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Curved Left 68">
            <a:extLst>
              <a:ext uri="{FF2B5EF4-FFF2-40B4-BE49-F238E27FC236}">
                <a16:creationId xmlns:a16="http://schemas.microsoft.com/office/drawing/2014/main" id="{099D5672-1926-2B87-F325-AB3647F37A1E}"/>
              </a:ext>
            </a:extLst>
          </p:cNvPr>
          <p:cNvSpPr/>
          <p:nvPr/>
        </p:nvSpPr>
        <p:spPr>
          <a:xfrm>
            <a:off x="6215449" y="3002692"/>
            <a:ext cx="593125" cy="74140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0" name="Arrow: Left 69">
            <a:extLst>
              <a:ext uri="{FF2B5EF4-FFF2-40B4-BE49-F238E27FC236}">
                <a16:creationId xmlns:a16="http://schemas.microsoft.com/office/drawing/2014/main" id="{9ADAD028-9840-F3EA-41A0-DB7C63705A91}"/>
              </a:ext>
            </a:extLst>
          </p:cNvPr>
          <p:cNvSpPr/>
          <p:nvPr/>
        </p:nvSpPr>
        <p:spPr>
          <a:xfrm rot="1068257">
            <a:off x="3992602" y="3258267"/>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call</a:t>
            </a:r>
          </a:p>
        </p:txBody>
      </p:sp>
      <p:sp>
        <p:nvSpPr>
          <p:cNvPr id="71" name="Arrow: Curved Right 70">
            <a:extLst>
              <a:ext uri="{FF2B5EF4-FFF2-40B4-BE49-F238E27FC236}">
                <a16:creationId xmlns:a16="http://schemas.microsoft.com/office/drawing/2014/main" id="{641888E6-A85E-E354-1AB4-86697B112B59}"/>
              </a:ext>
            </a:extLst>
          </p:cNvPr>
          <p:cNvSpPr/>
          <p:nvPr/>
        </p:nvSpPr>
        <p:spPr>
          <a:xfrm>
            <a:off x="4497860" y="1149179"/>
            <a:ext cx="679621" cy="55605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Arrow: Curved Left 72">
            <a:extLst>
              <a:ext uri="{FF2B5EF4-FFF2-40B4-BE49-F238E27FC236}">
                <a16:creationId xmlns:a16="http://schemas.microsoft.com/office/drawing/2014/main" id="{597AAA42-F1B8-11F7-1B72-64E655655404}"/>
              </a:ext>
            </a:extLst>
          </p:cNvPr>
          <p:cNvSpPr/>
          <p:nvPr/>
        </p:nvSpPr>
        <p:spPr>
          <a:xfrm rot="10618385" flipH="1">
            <a:off x="8493207" y="1091512"/>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4" name="Arrow: Right 73">
            <a:extLst>
              <a:ext uri="{FF2B5EF4-FFF2-40B4-BE49-F238E27FC236}">
                <a16:creationId xmlns:a16="http://schemas.microsoft.com/office/drawing/2014/main" id="{23B43F9A-85BE-2CC2-CB9B-D4608B89EA05}"/>
              </a:ext>
            </a:extLst>
          </p:cNvPr>
          <p:cNvSpPr/>
          <p:nvPr/>
        </p:nvSpPr>
        <p:spPr>
          <a:xfrm rot="19944848">
            <a:off x="6460809" y="2118708"/>
            <a:ext cx="1566278" cy="379421"/>
          </a:xfrm>
          <a:custGeom>
            <a:avLst/>
            <a:gdLst>
              <a:gd name="connsiteX0" fmla="*/ 0 w 1566278"/>
              <a:gd name="connsiteY0" fmla="*/ 105485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0 w 1566278"/>
              <a:gd name="connsiteY7" fmla="*/ 105485 h 421939"/>
              <a:gd name="connsiteX0" fmla="*/ 137638 w 1566278"/>
              <a:gd name="connsiteY0" fmla="*/ 13557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137638 w 1566278"/>
              <a:gd name="connsiteY7" fmla="*/ 135573 h 421939"/>
              <a:gd name="connsiteX0" fmla="*/ 66203 w 1566278"/>
              <a:gd name="connsiteY0" fmla="*/ 11219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66203 w 1566278"/>
              <a:gd name="connsiteY7" fmla="*/ 112193 h 421939"/>
              <a:gd name="connsiteX0" fmla="*/ 99059 w 1566278"/>
              <a:gd name="connsiteY0" fmla="*/ 129359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99059 w 1566278"/>
              <a:gd name="connsiteY7" fmla="*/ 129359 h 421939"/>
              <a:gd name="connsiteX0" fmla="*/ 99059 w 1566278"/>
              <a:gd name="connsiteY0" fmla="*/ 129359 h 442366"/>
              <a:gd name="connsiteX1" fmla="*/ 1355309 w 1566278"/>
              <a:gd name="connsiteY1" fmla="*/ 105485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129359 h 442366"/>
              <a:gd name="connsiteX1" fmla="*/ 1388165 w 1566278"/>
              <a:gd name="connsiteY1" fmla="*/ 122652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99763 h 412770"/>
              <a:gd name="connsiteX1" fmla="*/ 1388165 w 1566278"/>
              <a:gd name="connsiteY1" fmla="*/ 93056 h 412770"/>
              <a:gd name="connsiteX2" fmla="*/ 1465321 w 1566278"/>
              <a:gd name="connsiteY2" fmla="*/ 0 h 412770"/>
              <a:gd name="connsiteX3" fmla="*/ 1566278 w 1566278"/>
              <a:gd name="connsiteY3" fmla="*/ 181374 h 412770"/>
              <a:gd name="connsiteX4" fmla="*/ 1260986 w 1566278"/>
              <a:gd name="connsiteY4" fmla="*/ 412770 h 412770"/>
              <a:gd name="connsiteX5" fmla="*/ 1355309 w 1566278"/>
              <a:gd name="connsiteY5" fmla="*/ 286858 h 412770"/>
              <a:gd name="connsiteX6" fmla="*/ 0 w 1566278"/>
              <a:gd name="connsiteY6" fmla="*/ 286858 h 412770"/>
              <a:gd name="connsiteX7" fmla="*/ 99059 w 1566278"/>
              <a:gd name="connsiteY7" fmla="*/ 99763 h 412770"/>
              <a:gd name="connsiteX0" fmla="*/ 99059 w 1566278"/>
              <a:gd name="connsiteY0" fmla="*/ 99763 h 434181"/>
              <a:gd name="connsiteX1" fmla="*/ 1388165 w 1566278"/>
              <a:gd name="connsiteY1" fmla="*/ 93056 h 434181"/>
              <a:gd name="connsiteX2" fmla="*/ 1465321 w 1566278"/>
              <a:gd name="connsiteY2" fmla="*/ 0 h 434181"/>
              <a:gd name="connsiteX3" fmla="*/ 1566278 w 1566278"/>
              <a:gd name="connsiteY3" fmla="*/ 181374 h 434181"/>
              <a:gd name="connsiteX4" fmla="*/ 1221916 w 1566278"/>
              <a:gd name="connsiteY4" fmla="*/ 434181 h 434181"/>
              <a:gd name="connsiteX5" fmla="*/ 1355309 w 1566278"/>
              <a:gd name="connsiteY5" fmla="*/ 286858 h 434181"/>
              <a:gd name="connsiteX6" fmla="*/ 0 w 1566278"/>
              <a:gd name="connsiteY6" fmla="*/ 286858 h 434181"/>
              <a:gd name="connsiteX7" fmla="*/ 99059 w 1566278"/>
              <a:gd name="connsiteY7" fmla="*/ 99763 h 43418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55309 w 1566278"/>
              <a:gd name="connsiteY5" fmla="*/ 286858 h 379421"/>
              <a:gd name="connsiteX6" fmla="*/ 0 w 1566278"/>
              <a:gd name="connsiteY6" fmla="*/ 286858 h 379421"/>
              <a:gd name="connsiteX7" fmla="*/ 99059 w 1566278"/>
              <a:gd name="connsiteY7" fmla="*/ 99763 h 37942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11500 w 1566278"/>
              <a:gd name="connsiteY5" fmla="*/ 263969 h 379421"/>
              <a:gd name="connsiteX6" fmla="*/ 0 w 1566278"/>
              <a:gd name="connsiteY6" fmla="*/ 286858 h 379421"/>
              <a:gd name="connsiteX7" fmla="*/ 99059 w 1566278"/>
              <a:gd name="connsiteY7" fmla="*/ 99763 h 37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278" h="379421">
                <a:moveTo>
                  <a:pt x="99059" y="99763"/>
                </a:moveTo>
                <a:lnTo>
                  <a:pt x="1388165" y="93056"/>
                </a:lnTo>
                <a:lnTo>
                  <a:pt x="1465321" y="0"/>
                </a:lnTo>
                <a:lnTo>
                  <a:pt x="1566278" y="181374"/>
                </a:lnTo>
                <a:lnTo>
                  <a:pt x="1250526" y="379421"/>
                </a:lnTo>
                <a:lnTo>
                  <a:pt x="1311500" y="263969"/>
                </a:lnTo>
                <a:lnTo>
                  <a:pt x="0" y="286858"/>
                </a:lnTo>
                <a:lnTo>
                  <a:pt x="99059" y="9976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533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3">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00013242"/>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solidFill>
                            <a:schemeClr val="accent1"/>
                          </a:solidFill>
                        </a:rPr>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4"/>
          <a:stretch>
            <a:fillRect/>
          </a:stretch>
        </p:blipFill>
        <p:spPr>
          <a:xfrm>
            <a:off x="6626087" y="1765231"/>
            <a:ext cx="544996" cy="544996"/>
          </a:xfrm>
          <a:prstGeom prst="rect">
            <a:avLst/>
          </a:prstGeom>
        </p:spPr>
      </p:pic>
      <p:grpSp>
        <p:nvGrpSpPr>
          <p:cNvPr id="3" name="Group 2">
            <a:extLst>
              <a:ext uri="{FF2B5EF4-FFF2-40B4-BE49-F238E27FC236}">
                <a16:creationId xmlns:a16="http://schemas.microsoft.com/office/drawing/2014/main" id="{5C9B99A2-7858-625C-9987-6DD864B87A3C}"/>
              </a:ext>
            </a:extLst>
          </p:cNvPr>
          <p:cNvGrpSpPr/>
          <p:nvPr/>
        </p:nvGrpSpPr>
        <p:grpSpPr>
          <a:xfrm>
            <a:off x="7536266" y="1690688"/>
            <a:ext cx="1875539" cy="639468"/>
            <a:chOff x="7536266" y="1690688"/>
            <a:chExt cx="1875539" cy="639468"/>
          </a:xfrm>
        </p:grpSpPr>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5"/>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6"/>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7">
              <a:alphaModFix amt="50000"/>
            </a:blip>
            <a:stretch>
              <a:fillRect/>
            </a:stretch>
          </p:blipFill>
          <p:spPr>
            <a:xfrm>
              <a:off x="7580245" y="1968178"/>
              <a:ext cx="1222513" cy="361978"/>
            </a:xfrm>
            <a:prstGeom prst="rect">
              <a:avLst/>
            </a:prstGeom>
          </p:spPr>
        </p:pic>
      </p:grpSp>
      <p:grpSp>
        <p:nvGrpSpPr>
          <p:cNvPr id="4" name="Group 3">
            <a:extLst>
              <a:ext uri="{FF2B5EF4-FFF2-40B4-BE49-F238E27FC236}">
                <a16:creationId xmlns:a16="http://schemas.microsoft.com/office/drawing/2014/main" id="{3C812302-7B0A-96B4-EBDD-44D3FABBDB1C}"/>
              </a:ext>
            </a:extLst>
          </p:cNvPr>
          <p:cNvGrpSpPr/>
          <p:nvPr/>
        </p:nvGrpSpPr>
        <p:grpSpPr>
          <a:xfrm>
            <a:off x="9765295" y="1639214"/>
            <a:ext cx="1855205" cy="737394"/>
            <a:chOff x="9765295" y="1639214"/>
            <a:chExt cx="1855205" cy="737394"/>
          </a:xfrm>
        </p:grpSpPr>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8"/>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9"/>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10"/>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1"/>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2"/>
            <a:stretch>
              <a:fillRect/>
            </a:stretch>
          </p:blipFill>
          <p:spPr>
            <a:xfrm>
              <a:off x="11353800" y="1696887"/>
              <a:ext cx="266700" cy="200025"/>
            </a:xfrm>
            <a:prstGeom prst="rect">
              <a:avLst/>
            </a:prstGeom>
          </p:spPr>
        </p:pic>
      </p:grpSp>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17768" y="714065"/>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a:p>
            <a:pPr algn="ctr"/>
            <a:r>
              <a:rPr lang="en-GB"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17769" y="1932392"/>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161839" y="1502404"/>
            <a:ext cx="1" cy="429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E1448C6F-88DB-4F23-8240-6D6AE410A43B}"/>
              </a:ext>
            </a:extLst>
          </p:cNvPr>
          <p:cNvSpPr/>
          <p:nvPr/>
        </p:nvSpPr>
        <p:spPr>
          <a:xfrm>
            <a:off x="3113839" y="197301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Fetch item’s</a:t>
            </a:r>
          </a:p>
          <a:p>
            <a:pPr algn="ctr"/>
            <a:r>
              <a:rPr lang="en-GB" sz="1600" dirty="0"/>
              <a:t>Price and Weight</a:t>
            </a:r>
          </a:p>
        </p:txBody>
      </p:sp>
      <p:sp>
        <p:nvSpPr>
          <p:cNvPr id="18" name="Rectangle: Rounded Corners 17">
            <a:extLst>
              <a:ext uri="{FF2B5EF4-FFF2-40B4-BE49-F238E27FC236}">
                <a16:creationId xmlns:a16="http://schemas.microsoft.com/office/drawing/2014/main" id="{31DB8AC7-45A1-4B85-2FCD-5E8C15898410}"/>
              </a:ext>
            </a:extLst>
          </p:cNvPr>
          <p:cNvSpPr/>
          <p:nvPr/>
        </p:nvSpPr>
        <p:spPr>
          <a:xfrm>
            <a:off x="3113839" y="3284058"/>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Update expected weight</a:t>
            </a:r>
          </a:p>
        </p:txBody>
      </p:sp>
      <p:cxnSp>
        <p:nvCxnSpPr>
          <p:cNvPr id="20" name="Straight Arrow Connector 19">
            <a:extLst>
              <a:ext uri="{FF2B5EF4-FFF2-40B4-BE49-F238E27FC236}">
                <a16:creationId xmlns:a16="http://schemas.microsoft.com/office/drawing/2014/main" id="{A8A97BBE-9C02-471D-E4A3-FACF2324B683}"/>
              </a:ext>
            </a:extLst>
          </p:cNvPr>
          <p:cNvCxnSpPr>
            <a:stCxn id="4" idx="1"/>
            <a:endCxn id="17" idx="3"/>
          </p:cNvCxnSpPr>
          <p:nvPr/>
        </p:nvCxnSpPr>
        <p:spPr>
          <a:xfrm flipH="1" flipV="1">
            <a:off x="4601980" y="2367180"/>
            <a:ext cx="81578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861350-F19A-4F3C-8C56-9998A9BF8900}"/>
              </a:ext>
            </a:extLst>
          </p:cNvPr>
          <p:cNvCxnSpPr>
            <a:stCxn id="17" idx="2"/>
            <a:endCxn id="18" idx="0"/>
          </p:cNvCxnSpPr>
          <p:nvPr/>
        </p:nvCxnSpPr>
        <p:spPr>
          <a:xfrm>
            <a:off x="3857910" y="2761349"/>
            <a:ext cx="0" cy="52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Speech Bubble: Oval 22">
            <a:extLst>
              <a:ext uri="{FF2B5EF4-FFF2-40B4-BE49-F238E27FC236}">
                <a16:creationId xmlns:a16="http://schemas.microsoft.com/office/drawing/2014/main" id="{5E3C526D-7D50-C533-2D5C-3D7D3C6BF826}"/>
              </a:ext>
            </a:extLst>
          </p:cNvPr>
          <p:cNvSpPr/>
          <p:nvPr/>
        </p:nvSpPr>
        <p:spPr>
          <a:xfrm>
            <a:off x="3012806" y="4706968"/>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Place item in bagging area</a:t>
            </a:r>
          </a:p>
        </p:txBody>
      </p:sp>
      <p:cxnSp>
        <p:nvCxnSpPr>
          <p:cNvPr id="25" name="Straight Arrow Connector 24">
            <a:extLst>
              <a:ext uri="{FF2B5EF4-FFF2-40B4-BE49-F238E27FC236}">
                <a16:creationId xmlns:a16="http://schemas.microsoft.com/office/drawing/2014/main" id="{41D12C8B-2CEC-3FF8-5771-721B42B2E13C}"/>
              </a:ext>
            </a:extLst>
          </p:cNvPr>
          <p:cNvCxnSpPr>
            <a:stCxn id="18" idx="2"/>
            <a:endCxn id="23" idx="0"/>
          </p:cNvCxnSpPr>
          <p:nvPr/>
        </p:nvCxnSpPr>
        <p:spPr>
          <a:xfrm>
            <a:off x="3857910" y="4072397"/>
            <a:ext cx="2061" cy="634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74D6050D-366F-9532-B464-8D367DD42B01}"/>
              </a:ext>
            </a:extLst>
          </p:cNvPr>
          <p:cNvSpPr/>
          <p:nvPr/>
        </p:nvSpPr>
        <p:spPr>
          <a:xfrm>
            <a:off x="1098772" y="5422361"/>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 </a:t>
            </a:r>
          </a:p>
          <a:p>
            <a:pPr algn="ctr"/>
            <a:r>
              <a:rPr lang="en-GB" sz="1600" dirty="0"/>
              <a:t>Wait for item</a:t>
            </a:r>
          </a:p>
        </p:txBody>
      </p:sp>
      <p:sp>
        <p:nvSpPr>
          <p:cNvPr id="6" name="Flowchart: Decision 5">
            <a:extLst>
              <a:ext uri="{FF2B5EF4-FFF2-40B4-BE49-F238E27FC236}">
                <a16:creationId xmlns:a16="http://schemas.microsoft.com/office/drawing/2014/main" id="{6738613E-146A-436D-DD77-15CF3735090C}"/>
              </a:ext>
            </a:extLst>
          </p:cNvPr>
          <p:cNvSpPr/>
          <p:nvPr/>
        </p:nvSpPr>
        <p:spPr>
          <a:xfrm>
            <a:off x="1099770" y="3834570"/>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24" name="Straight Arrow Connector 23">
            <a:extLst>
              <a:ext uri="{FF2B5EF4-FFF2-40B4-BE49-F238E27FC236}">
                <a16:creationId xmlns:a16="http://schemas.microsoft.com/office/drawing/2014/main" id="{552B157A-33AE-E34D-A543-E83048272068}"/>
              </a:ext>
            </a:extLst>
          </p:cNvPr>
          <p:cNvCxnSpPr>
            <a:stCxn id="5" idx="0"/>
            <a:endCxn id="6" idx="2"/>
          </p:cNvCxnSpPr>
          <p:nvPr/>
        </p:nvCxnSpPr>
        <p:spPr>
          <a:xfrm flipV="1">
            <a:off x="1842843" y="4704147"/>
            <a:ext cx="998" cy="718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27329FF7-956A-F57E-02E9-C655AF82B2BA}"/>
              </a:ext>
            </a:extLst>
          </p:cNvPr>
          <p:cNvCxnSpPr>
            <a:stCxn id="6" idx="3"/>
            <a:endCxn id="23" idx="1"/>
          </p:cNvCxnSpPr>
          <p:nvPr/>
        </p:nvCxnSpPr>
        <p:spPr>
          <a:xfrm>
            <a:off x="2587911" y="4269359"/>
            <a:ext cx="673024" cy="5918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9A157E4F-B8E6-FE96-B45F-F4981C3E64A6}"/>
              </a:ext>
            </a:extLst>
          </p:cNvPr>
          <p:cNvCxnSpPr>
            <a:stCxn id="23" idx="4"/>
            <a:endCxn id="5" idx="2"/>
          </p:cNvCxnSpPr>
          <p:nvPr/>
        </p:nvCxnSpPr>
        <p:spPr>
          <a:xfrm rot="5400000">
            <a:off x="2626217" y="4976945"/>
            <a:ext cx="450381" cy="2017128"/>
          </a:xfrm>
          <a:prstGeom prst="bentConnector3">
            <a:avLst>
              <a:gd name="adj1" fmla="val 150757"/>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C61F4895-0314-CF52-DB23-17E844587958}"/>
              </a:ext>
            </a:extLst>
          </p:cNvPr>
          <p:cNvSpPr/>
          <p:nvPr/>
        </p:nvSpPr>
        <p:spPr>
          <a:xfrm>
            <a:off x="1076195" y="2002769"/>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 bill</a:t>
            </a:r>
          </a:p>
        </p:txBody>
      </p:sp>
      <p:cxnSp>
        <p:nvCxnSpPr>
          <p:cNvPr id="41" name="Straight Arrow Connector 40">
            <a:extLst>
              <a:ext uri="{FF2B5EF4-FFF2-40B4-BE49-F238E27FC236}">
                <a16:creationId xmlns:a16="http://schemas.microsoft.com/office/drawing/2014/main" id="{5DF930C3-D9D4-9D22-AB40-091F9515DB85}"/>
              </a:ext>
            </a:extLst>
          </p:cNvPr>
          <p:cNvCxnSpPr>
            <a:stCxn id="6" idx="0"/>
            <a:endCxn id="39" idx="2"/>
          </p:cNvCxnSpPr>
          <p:nvPr/>
        </p:nvCxnSpPr>
        <p:spPr>
          <a:xfrm flipH="1" flipV="1">
            <a:off x="1820266" y="2791108"/>
            <a:ext cx="23575" cy="1043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76EAB9AB-AC02-BF11-E113-FDEFFCA4EF1D}"/>
              </a:ext>
            </a:extLst>
          </p:cNvPr>
          <p:cNvCxnSpPr>
            <a:stCxn id="39" idx="0"/>
            <a:endCxn id="3" idx="1"/>
          </p:cNvCxnSpPr>
          <p:nvPr/>
        </p:nvCxnSpPr>
        <p:spPr>
          <a:xfrm rot="5400000" flipH="1" flipV="1">
            <a:off x="3171750" y="-243249"/>
            <a:ext cx="894534" cy="3597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Decision 43">
            <a:extLst>
              <a:ext uri="{FF2B5EF4-FFF2-40B4-BE49-F238E27FC236}">
                <a16:creationId xmlns:a16="http://schemas.microsoft.com/office/drawing/2014/main" id="{441DC472-3384-F7FB-85CC-0781CECB0BFD}"/>
              </a:ext>
            </a:extLst>
          </p:cNvPr>
          <p:cNvSpPr/>
          <p:nvPr/>
        </p:nvSpPr>
        <p:spPr>
          <a:xfrm>
            <a:off x="9007637" y="1921103"/>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46" name="Connector: Elbow 45">
            <a:extLst>
              <a:ext uri="{FF2B5EF4-FFF2-40B4-BE49-F238E27FC236}">
                <a16:creationId xmlns:a16="http://schemas.microsoft.com/office/drawing/2014/main" id="{B795A453-3902-FEE0-6499-9B5007915B18}"/>
              </a:ext>
            </a:extLst>
          </p:cNvPr>
          <p:cNvCxnSpPr>
            <a:stCxn id="44" idx="0"/>
            <a:endCxn id="3" idx="3"/>
          </p:cNvCxnSpPr>
          <p:nvPr/>
        </p:nvCxnSpPr>
        <p:spPr>
          <a:xfrm rot="16200000" flipV="1">
            <a:off x="7922375" y="91769"/>
            <a:ext cx="812868" cy="28457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a:endCxn id="63" idx="2"/>
          </p:cNvCxnSpPr>
          <p:nvPr/>
        </p:nvCxnSpPr>
        <p:spPr>
          <a:xfrm flipV="1">
            <a:off x="6905910" y="2359379"/>
            <a:ext cx="702803" cy="7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Speech Bubble: Oval 48">
            <a:extLst>
              <a:ext uri="{FF2B5EF4-FFF2-40B4-BE49-F238E27FC236}">
                <a16:creationId xmlns:a16="http://schemas.microsoft.com/office/drawing/2014/main" id="{4E0CFFDA-31E6-3C0B-1834-F487D7111585}"/>
              </a:ext>
            </a:extLst>
          </p:cNvPr>
          <p:cNvSpPr/>
          <p:nvPr/>
        </p:nvSpPr>
        <p:spPr>
          <a:xfrm>
            <a:off x="8911251" y="3865946"/>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Unexpected item in bagging area</a:t>
            </a:r>
          </a:p>
        </p:txBody>
      </p:sp>
      <p:cxnSp>
        <p:nvCxnSpPr>
          <p:cNvPr id="51" name="Straight Arrow Connector 50">
            <a:extLst>
              <a:ext uri="{FF2B5EF4-FFF2-40B4-BE49-F238E27FC236}">
                <a16:creationId xmlns:a16="http://schemas.microsoft.com/office/drawing/2014/main" id="{D69CDAEC-709D-7AD4-C8EC-256D4CE4401C}"/>
              </a:ext>
            </a:extLst>
          </p:cNvPr>
          <p:cNvCxnSpPr>
            <a:stCxn id="44" idx="2"/>
            <a:endCxn id="49" idx="0"/>
          </p:cNvCxnSpPr>
          <p:nvPr/>
        </p:nvCxnSpPr>
        <p:spPr>
          <a:xfrm>
            <a:off x="9751708" y="2790680"/>
            <a:ext cx="6708" cy="1075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AACE2EF6-F459-3128-4F24-7E4D58BD076C}"/>
              </a:ext>
            </a:extLst>
          </p:cNvPr>
          <p:cNvSpPr/>
          <p:nvPr/>
        </p:nvSpPr>
        <p:spPr>
          <a:xfrm>
            <a:off x="6943664" y="416282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item removal</a:t>
            </a:r>
          </a:p>
        </p:txBody>
      </p:sp>
      <p:cxnSp>
        <p:nvCxnSpPr>
          <p:cNvPr id="56" name="Connector: Elbow 55">
            <a:extLst>
              <a:ext uri="{FF2B5EF4-FFF2-40B4-BE49-F238E27FC236}">
                <a16:creationId xmlns:a16="http://schemas.microsoft.com/office/drawing/2014/main" id="{DBCB126E-956E-CBD4-9DA7-F750079DE836}"/>
              </a:ext>
            </a:extLst>
          </p:cNvPr>
          <p:cNvCxnSpPr>
            <a:stCxn id="49" idx="4"/>
            <a:endCxn id="52" idx="2"/>
          </p:cNvCxnSpPr>
          <p:nvPr/>
        </p:nvCxnSpPr>
        <p:spPr>
          <a:xfrm rot="5400000">
            <a:off x="8707145" y="3899888"/>
            <a:ext cx="31862" cy="2070681"/>
          </a:xfrm>
          <a:prstGeom prst="bentConnector3">
            <a:avLst>
              <a:gd name="adj1" fmla="val 81746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55DC405-FD09-AE58-96FC-567418092082}"/>
              </a:ext>
            </a:extLst>
          </p:cNvPr>
          <p:cNvCxnSpPr>
            <a:cxnSpLocks/>
            <a:stCxn id="52" idx="0"/>
            <a:endCxn id="63" idx="4"/>
          </p:cNvCxnSpPr>
          <p:nvPr/>
        </p:nvCxnSpPr>
        <p:spPr>
          <a:xfrm flipV="1">
            <a:off x="7687735" y="2438401"/>
            <a:ext cx="0" cy="1724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lowchart: Summing Junction 62">
            <a:extLst>
              <a:ext uri="{FF2B5EF4-FFF2-40B4-BE49-F238E27FC236}">
                <a16:creationId xmlns:a16="http://schemas.microsoft.com/office/drawing/2014/main" id="{92FC13D3-CE29-1B40-33E0-3613503662AB}"/>
              </a:ext>
            </a:extLst>
          </p:cNvPr>
          <p:cNvSpPr/>
          <p:nvPr/>
        </p:nvSpPr>
        <p:spPr>
          <a:xfrm>
            <a:off x="7608713" y="2280356"/>
            <a:ext cx="158044" cy="15804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EB32355-406D-4008-FE01-44181679393C}"/>
              </a:ext>
            </a:extLst>
          </p:cNvPr>
          <p:cNvCxnSpPr>
            <a:stCxn id="63" idx="6"/>
            <a:endCxn id="44" idx="1"/>
          </p:cNvCxnSpPr>
          <p:nvPr/>
        </p:nvCxnSpPr>
        <p:spPr>
          <a:xfrm flipV="1">
            <a:off x="7766757" y="2355892"/>
            <a:ext cx="1240880" cy="3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4F889E7-229C-02FC-9183-87F31285B27D}"/>
              </a:ext>
            </a:extLst>
          </p:cNvPr>
          <p:cNvSpPr txBox="1"/>
          <p:nvPr/>
        </p:nvSpPr>
        <p:spPr>
          <a:xfrm>
            <a:off x="4741334" y="2054578"/>
            <a:ext cx="711200" cy="369332"/>
          </a:xfrm>
          <a:prstGeom prst="rect">
            <a:avLst/>
          </a:prstGeom>
          <a:noFill/>
        </p:spPr>
        <p:txBody>
          <a:bodyPr wrap="square" rtlCol="0">
            <a:spAutoFit/>
          </a:bodyPr>
          <a:lstStyle/>
          <a:p>
            <a:r>
              <a:rPr lang="en-GB" dirty="0"/>
              <a:t>scan</a:t>
            </a:r>
          </a:p>
        </p:txBody>
      </p:sp>
      <p:sp>
        <p:nvSpPr>
          <p:cNvPr id="80" name="TextBox 79">
            <a:extLst>
              <a:ext uri="{FF2B5EF4-FFF2-40B4-BE49-F238E27FC236}">
                <a16:creationId xmlns:a16="http://schemas.microsoft.com/office/drawing/2014/main" id="{703BC2A9-5D46-3455-B231-9128E9189E44}"/>
              </a:ext>
            </a:extLst>
          </p:cNvPr>
          <p:cNvSpPr txBox="1"/>
          <p:nvPr/>
        </p:nvSpPr>
        <p:spPr>
          <a:xfrm>
            <a:off x="6778977" y="2015068"/>
            <a:ext cx="874889" cy="369332"/>
          </a:xfrm>
          <a:prstGeom prst="rect">
            <a:avLst/>
          </a:prstGeom>
          <a:noFill/>
        </p:spPr>
        <p:txBody>
          <a:bodyPr wrap="square" rtlCol="0">
            <a:spAutoFit/>
          </a:bodyPr>
          <a:lstStyle/>
          <a:p>
            <a:r>
              <a:rPr lang="en-GB" dirty="0"/>
              <a:t>weigh</a:t>
            </a:r>
          </a:p>
        </p:txBody>
      </p:sp>
      <p:sp>
        <p:nvSpPr>
          <p:cNvPr id="81" name="TextBox 80">
            <a:extLst>
              <a:ext uri="{FF2B5EF4-FFF2-40B4-BE49-F238E27FC236}">
                <a16:creationId xmlns:a16="http://schemas.microsoft.com/office/drawing/2014/main" id="{08D63ED0-642A-04F2-70B5-FCEA142114BE}"/>
              </a:ext>
            </a:extLst>
          </p:cNvPr>
          <p:cNvSpPr txBox="1"/>
          <p:nvPr/>
        </p:nvSpPr>
        <p:spPr>
          <a:xfrm>
            <a:off x="9798755" y="1546578"/>
            <a:ext cx="508000" cy="369332"/>
          </a:xfrm>
          <a:prstGeom prst="rect">
            <a:avLst/>
          </a:prstGeom>
          <a:noFill/>
        </p:spPr>
        <p:txBody>
          <a:bodyPr wrap="square" rtlCol="0">
            <a:spAutoFit/>
          </a:bodyPr>
          <a:lstStyle/>
          <a:p>
            <a:r>
              <a:rPr lang="en-GB" dirty="0"/>
              <a:t>Y</a:t>
            </a:r>
          </a:p>
        </p:txBody>
      </p:sp>
      <p:sp>
        <p:nvSpPr>
          <p:cNvPr id="82" name="TextBox 81">
            <a:extLst>
              <a:ext uri="{FF2B5EF4-FFF2-40B4-BE49-F238E27FC236}">
                <a16:creationId xmlns:a16="http://schemas.microsoft.com/office/drawing/2014/main" id="{EA61D5DE-27E8-AF0B-B7C3-2B591F3CA452}"/>
              </a:ext>
            </a:extLst>
          </p:cNvPr>
          <p:cNvSpPr txBox="1"/>
          <p:nvPr/>
        </p:nvSpPr>
        <p:spPr>
          <a:xfrm>
            <a:off x="1811867" y="3516489"/>
            <a:ext cx="508000" cy="369332"/>
          </a:xfrm>
          <a:prstGeom prst="rect">
            <a:avLst/>
          </a:prstGeom>
          <a:noFill/>
        </p:spPr>
        <p:txBody>
          <a:bodyPr wrap="square" rtlCol="0">
            <a:spAutoFit/>
          </a:bodyPr>
          <a:lstStyle/>
          <a:p>
            <a:r>
              <a:rPr lang="en-GB" dirty="0"/>
              <a:t>Y</a:t>
            </a:r>
          </a:p>
        </p:txBody>
      </p:sp>
      <p:sp>
        <p:nvSpPr>
          <p:cNvPr id="83" name="TextBox 82">
            <a:extLst>
              <a:ext uri="{FF2B5EF4-FFF2-40B4-BE49-F238E27FC236}">
                <a16:creationId xmlns:a16="http://schemas.microsoft.com/office/drawing/2014/main" id="{DBAFC09A-3754-ABDA-97D6-D3A35B190A5C}"/>
              </a:ext>
            </a:extLst>
          </p:cNvPr>
          <p:cNvSpPr txBox="1"/>
          <p:nvPr/>
        </p:nvSpPr>
        <p:spPr>
          <a:xfrm flipV="1">
            <a:off x="9708445" y="2731912"/>
            <a:ext cx="383822" cy="369332"/>
          </a:xfrm>
          <a:prstGeom prst="rect">
            <a:avLst/>
          </a:prstGeom>
          <a:noFill/>
        </p:spPr>
        <p:txBody>
          <a:bodyPr wrap="square" rtlCol="0">
            <a:spAutoFit/>
          </a:bodyPr>
          <a:lstStyle/>
          <a:p>
            <a:r>
              <a:rPr lang="en-GB" dirty="0"/>
              <a:t>N</a:t>
            </a:r>
          </a:p>
        </p:txBody>
      </p:sp>
      <p:sp>
        <p:nvSpPr>
          <p:cNvPr id="84" name="TextBox 83">
            <a:extLst>
              <a:ext uri="{FF2B5EF4-FFF2-40B4-BE49-F238E27FC236}">
                <a16:creationId xmlns:a16="http://schemas.microsoft.com/office/drawing/2014/main" id="{8EE5CBAB-C991-8E0F-D6B1-9D42755914BB}"/>
              </a:ext>
            </a:extLst>
          </p:cNvPr>
          <p:cNvSpPr txBox="1"/>
          <p:nvPr/>
        </p:nvSpPr>
        <p:spPr>
          <a:xfrm>
            <a:off x="2579512" y="3945467"/>
            <a:ext cx="508000" cy="369332"/>
          </a:xfrm>
          <a:prstGeom prst="rect">
            <a:avLst/>
          </a:prstGeom>
          <a:noFill/>
        </p:spPr>
        <p:txBody>
          <a:bodyPr wrap="square" rtlCol="0">
            <a:spAutoFit/>
          </a:bodyPr>
          <a:lstStyle/>
          <a:p>
            <a:r>
              <a:rPr lang="en-GB" dirty="0"/>
              <a:t>N</a:t>
            </a:r>
          </a:p>
        </p:txBody>
      </p:sp>
    </p:spTree>
    <p:extLst>
      <p:ext uri="{BB962C8B-B14F-4D97-AF65-F5344CB8AC3E}">
        <p14:creationId xmlns:p14="http://schemas.microsoft.com/office/powerpoint/2010/main" val="414459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A916E5-BE73-AE5C-8E7E-0673527D085C}"/>
              </a:ext>
            </a:extLst>
          </p:cNvPr>
          <p:cNvPicPr>
            <a:picLocks noChangeAspect="1"/>
          </p:cNvPicPr>
          <p:nvPr/>
        </p:nvPicPr>
        <p:blipFill>
          <a:blip r:embed="rId2"/>
          <a:stretch>
            <a:fillRect/>
          </a:stretch>
        </p:blipFill>
        <p:spPr>
          <a:xfrm>
            <a:off x="3642970" y="2038156"/>
            <a:ext cx="4906060" cy="2781688"/>
          </a:xfrm>
          <a:prstGeom prst="rect">
            <a:avLst/>
          </a:prstGeom>
        </p:spPr>
      </p:pic>
    </p:spTree>
    <p:extLst>
      <p:ext uri="{BB962C8B-B14F-4D97-AF65-F5344CB8AC3E}">
        <p14:creationId xmlns:p14="http://schemas.microsoft.com/office/powerpoint/2010/main" val="2453248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2554545"/>
          </a:xfrm>
          <a:prstGeom prst="rect">
            <a:avLst/>
          </a:prstGeom>
          <a:noFill/>
        </p:spPr>
        <p:txBody>
          <a:bodyPr wrap="square">
            <a:spAutoFit/>
          </a:bodyPr>
          <a:lstStyle/>
          <a:p>
            <a:r>
              <a:rPr lang="en-GB" sz="4000" dirty="0"/>
              <a:t>Either way: You have to understand something about sorting algorithms, and algorithms in general</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hlinkClick r:id="rId3" action="ppaction://hlinksldjump"/>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Algorithms can be learned INDEPENDENTLY of programming</a:t>
            </a:r>
          </a:p>
          <a:p>
            <a:pPr lvl="1"/>
            <a:r>
              <a:rPr lang="en-GB" dirty="0"/>
              <a:t>In fact, algorithms are what DRIVES programming</a:t>
            </a:r>
          </a:p>
          <a:p>
            <a:endParaRPr lang="en-GB" dirty="0"/>
          </a:p>
          <a:p>
            <a:r>
              <a:rPr lang="en-GB" b="1"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a:t>
            </a:r>
            <a:r>
              <a:rPr lang="en-GB" dirty="0">
                <a:solidFill>
                  <a:srgbClr val="000000"/>
                </a:solidFill>
                <a:highlight>
                  <a:srgbClr val="FFFFFF"/>
                </a:highlight>
                <a:latin typeface="Consolas" panose="020B0609020204030204" pitchFamily="49" charset="0"/>
              </a:rPr>
              <a:t>0</a:t>
            </a:r>
            <a:r>
              <a:rPr lang="en-GB" sz="1800" b="0" dirty="0">
                <a:solidFill>
                  <a:srgbClr val="000000"/>
                </a:solidFill>
                <a:effectLst/>
                <a:highlight>
                  <a:srgbClr val="FFFFFF"/>
                </a:highlight>
                <a:latin typeface="Consolas" panose="020B0609020204030204" pitchFamily="49" charset="0"/>
              </a:rPr>
              <a:t>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a:t>
            </a:r>
            <a:r>
              <a:rPr lang="en-GB" b="1" dirty="0"/>
              <a:t>imperative</a:t>
            </a:r>
            <a:r>
              <a:rPr lang="en-GB" dirty="0"/>
              <a:t>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a:t>
            </a:r>
            <a:r>
              <a:rPr lang="en-US" b="1" dirty="0"/>
              <a:t>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3498</TotalTime>
  <Words>4917</Words>
  <Application>Microsoft Office PowerPoint</Application>
  <PresentationFormat>Widescreen</PresentationFormat>
  <Paragraphs>929</Paragraphs>
  <Slides>46</Slides>
  <Notes>30</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Bluetooth LE</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Call structure: recursive function call</vt:lpstr>
      <vt:lpstr>Experiment</vt:lpstr>
      <vt:lpstr>Appreciating the art of sorting algorithms A look ahead to the next workshop</vt:lpstr>
      <vt:lpstr>Takeaways</vt:lpstr>
      <vt:lpstr>Homework Challenge Beat the Rock-Paper-Scissors Bot</vt:lpstr>
      <vt:lpstr>PowerPoint Presentation</vt:lpstr>
      <vt:lpstr>End of General Introduction</vt:lpstr>
      <vt:lpstr>Declarative vs Imperative</vt:lpstr>
      <vt:lpstr>What does an “expensive” operation mean?</vt:lpstr>
      <vt:lpstr>Recursion (of function calls)</vt:lpstr>
      <vt:lpstr>PowerPoint Presentation</vt:lpstr>
      <vt:lpstr>A personal career path</vt:lpstr>
      <vt:lpstr>PowerPoint Presentation</vt:lpstr>
      <vt:lpstr>PowerPoint Presentation</vt:lpstr>
      <vt:lpstr>Robo-footballer training</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48</cp:revision>
  <dcterms:created xsi:type="dcterms:W3CDTF">2024-04-22T08:17:54Z</dcterms:created>
  <dcterms:modified xsi:type="dcterms:W3CDTF">2024-07-19T15:10:31Z</dcterms:modified>
</cp:coreProperties>
</file>